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7.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54" r:id="rId5"/>
    <p:sldMasterId id="2147483648" r:id="rId6"/>
    <p:sldMasterId id="2147483673" r:id="rId7"/>
    <p:sldMasterId id="2147483776" r:id="rId8"/>
    <p:sldMasterId id="2147483788" r:id="rId9"/>
    <p:sldMasterId id="2147483812" r:id="rId10"/>
    <p:sldMasterId id="2147483824" r:id="rId11"/>
    <p:sldMasterId id="2147483847" r:id="rId12"/>
  </p:sldMasterIdLst>
  <p:notesMasterIdLst>
    <p:notesMasterId r:id="rId73"/>
  </p:notesMasterIdLst>
  <p:sldIdLst>
    <p:sldId id="423" r:id="rId13"/>
    <p:sldId id="422" r:id="rId14"/>
    <p:sldId id="256" r:id="rId15"/>
    <p:sldId id="2147483466" r:id="rId16"/>
    <p:sldId id="280" r:id="rId17"/>
    <p:sldId id="281" r:id="rId18"/>
    <p:sldId id="288" r:id="rId19"/>
    <p:sldId id="290" r:id="rId20"/>
    <p:sldId id="289" r:id="rId21"/>
    <p:sldId id="282" r:id="rId22"/>
    <p:sldId id="295" r:id="rId23"/>
    <p:sldId id="2147483467" r:id="rId24"/>
    <p:sldId id="287" r:id="rId25"/>
    <p:sldId id="283" r:id="rId26"/>
    <p:sldId id="2147483468" r:id="rId27"/>
    <p:sldId id="284" r:id="rId28"/>
    <p:sldId id="285" r:id="rId29"/>
    <p:sldId id="293" r:id="rId30"/>
    <p:sldId id="292" r:id="rId31"/>
    <p:sldId id="291" r:id="rId32"/>
    <p:sldId id="294" r:id="rId33"/>
    <p:sldId id="2147483471" r:id="rId34"/>
    <p:sldId id="2147483463" r:id="rId35"/>
    <p:sldId id="2147483470" r:id="rId36"/>
    <p:sldId id="2147483476" r:id="rId37"/>
    <p:sldId id="296" r:id="rId38"/>
    <p:sldId id="262" r:id="rId39"/>
    <p:sldId id="2147480337" r:id="rId40"/>
    <p:sldId id="2147480335" r:id="rId41"/>
    <p:sldId id="2147480333" r:id="rId42"/>
    <p:sldId id="2147480331" r:id="rId43"/>
    <p:sldId id="286" r:id="rId44"/>
    <p:sldId id="2147483474" r:id="rId45"/>
    <p:sldId id="297" r:id="rId46"/>
    <p:sldId id="301" r:id="rId47"/>
    <p:sldId id="300" r:id="rId48"/>
    <p:sldId id="299" r:id="rId49"/>
    <p:sldId id="298" r:id="rId50"/>
    <p:sldId id="2147483475" r:id="rId51"/>
    <p:sldId id="4159" r:id="rId52"/>
    <p:sldId id="2147483469" r:id="rId53"/>
    <p:sldId id="2147483472" r:id="rId54"/>
    <p:sldId id="2147483444" r:id="rId55"/>
    <p:sldId id="257" r:id="rId56"/>
    <p:sldId id="2147483464" r:id="rId57"/>
    <p:sldId id="2147483450" r:id="rId58"/>
    <p:sldId id="2147483421" r:id="rId59"/>
    <p:sldId id="2147483386" r:id="rId60"/>
    <p:sldId id="2147483422" r:id="rId61"/>
    <p:sldId id="513" r:id="rId62"/>
    <p:sldId id="266" r:id="rId63"/>
    <p:sldId id="2147483453" r:id="rId64"/>
    <p:sldId id="2147483451" r:id="rId65"/>
    <p:sldId id="2147483465" r:id="rId66"/>
    <p:sldId id="426" r:id="rId67"/>
    <p:sldId id="2147483473" r:id="rId68"/>
    <p:sldId id="2147483452" r:id="rId69"/>
    <p:sldId id="2147483459" r:id="rId70"/>
    <p:sldId id="421" r:id="rId71"/>
    <p:sldId id="419"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71BF0B-C2AB-FDA1-B3C3-1145AEFAFA7F}" name="Bland, Erica (VITA)" initials="BE(" userId="S::Erica.Bland@vita.virginia.gov::949b437b-b7d4-49e7-a48f-e3ad3af8dbf4" providerId="AD"/>
  <p188:author id="{16A0025C-D6F4-0FD8-C18B-007FC93272A9}" name="Gaines, Bertina (VITA)" initials="GB(" userId="S::Bertina.Gaines@vita.virginia.gov::dbafa76f-dca1-4cb2-8219-87c5ad7ed8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450"/>
    <a:srgbClr val="91D8AE"/>
    <a:srgbClr val="005E6E"/>
    <a:srgbClr val="414042"/>
    <a:srgbClr val="920075"/>
    <a:srgbClr val="E0E1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4D5471-FE01-4B70-8227-D01731AE4668}" v="829" dt="2026-06-03T16:46:44.988"/>
    <p1510:client id="{7EDA2A05-EC37-4CB3-9C22-77A763935902}" v="819" dt="2026-06-08T13:51:42.2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9" autoAdjust="0"/>
    <p:restoredTop sz="86462" autoAdjust="0"/>
  </p:normalViewPr>
  <p:slideViewPr>
    <p:cSldViewPr snapToGrid="0">
      <p:cViewPr varScale="1">
        <p:scale>
          <a:sx n="46" d="100"/>
          <a:sy n="46" d="100"/>
        </p:scale>
        <p:origin x="64" y="136"/>
      </p:cViewPr>
      <p:guideLst/>
    </p:cSldViewPr>
  </p:slideViewPr>
  <p:outlineViewPr>
    <p:cViewPr>
      <p:scale>
        <a:sx n="33" d="100"/>
        <a:sy n="33" d="100"/>
      </p:scale>
      <p:origin x="0" y="-317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16" Type="http://schemas.openxmlformats.org/officeDocument/2006/relationships/slide" Target="slides/slide4.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49.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notesMaster" Target="notesMasters/notesMaster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59.xml"/><Relationship Id="rId2" Type="http://schemas.openxmlformats.org/officeDocument/2006/relationships/customXml" Target="../customXml/item2.xml"/><Relationship Id="rId2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367FB-385C-403C-89E0-17A6CAAC1420}" type="datetimeFigureOut">
              <a:rPr lang="en-US" smtClean="0"/>
              <a:t>6/8/2026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9CC2A-93B9-44AE-8A84-66432E78D4BD}" type="slidenum">
              <a:rPr lang="en-US" smtClean="0"/>
              <a:t>‹#›</a:t>
            </a:fld>
            <a:endParaRPr lang="en-US"/>
          </a:p>
        </p:txBody>
      </p:sp>
    </p:spTree>
    <p:extLst>
      <p:ext uri="{BB962C8B-B14F-4D97-AF65-F5344CB8AC3E}">
        <p14:creationId xmlns:p14="http://schemas.microsoft.com/office/powerpoint/2010/main" val="1157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 image title slide  - Any text that looks black is HEX code </a:t>
            </a:r>
            <a:r>
              <a:rPr lang="en-US">
                <a:effectLst/>
                <a:latin typeface="Helvetica" pitchFamily="2" charset="0"/>
              </a:rPr>
              <a:t>414042.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30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AC37C-374F-BD38-8802-2B725EB4F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40076-E178-DB56-350D-B0B078AA7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6A929F-444C-074E-278E-665A011C6E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4604FB-7A25-BC5F-8D35-5704BBF79D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4288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212DF-08D2-342F-EA9D-AE7DC92E9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A9275-D13B-1827-6BCF-840F563A7D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34EF-07DA-279E-891B-70213DF844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7ADDE5-0D61-C82A-AD49-210C608BC0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341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Currently looking for the best place to house and share the advisories that will come out of the cyber threat intelligence program.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674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1275947">
              <a:defRPr/>
            </a:pPr>
            <a:r>
              <a:rPr lang="en-US"/>
              <a:t>Speaking of website updates, the Top 5 is posted on the CSRM Connections site. </a:t>
            </a:r>
          </a:p>
          <a:p>
            <a:pPr defTabSz="1275947">
              <a:defRPr/>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44</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652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E8B9A-CC68-5F1B-9C59-7B14C5144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E4E0A-242D-26E2-3455-FC754D5ED2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E55E63-0EEA-D02F-DF2F-00DA57F027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115C0D-F5C9-7DE1-3319-98D13A08447C}"/>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45</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3534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DB05-C782-3105-1CC0-9DB6FDD8E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E03C0-7374-ECC6-102C-AC0306F4E9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5E809D-6B03-314D-0A8B-344E58CCEBD5}"/>
              </a:ext>
            </a:extLst>
          </p:cNvPr>
          <p:cNvSpPr>
            <a:spLocks noGrp="1"/>
          </p:cNvSpPr>
          <p:nvPr>
            <p:ph type="body" idx="1"/>
          </p:nvPr>
        </p:nvSpPr>
        <p:spPr/>
        <p:txBody>
          <a:bodyPr/>
          <a:lstStyle/>
          <a:p>
            <a:pPr defTabSz="1275947">
              <a:defRPr/>
            </a:pPr>
            <a:r>
              <a:rPr lang="en-US"/>
              <a:t>Quick reminder—when a COV AD account is disabled, M365 resources like mailbox and OneDrive are soft-deleted and must be restored within 30 days. After that, they’re permanently deleted, so please ensure users log in monthly or submit a temporary disable request to avoid data loss.</a:t>
            </a:r>
          </a:p>
        </p:txBody>
      </p:sp>
      <p:sp>
        <p:nvSpPr>
          <p:cNvPr id="4" name="Slide Number Placeholder 3">
            <a:extLst>
              <a:ext uri="{FF2B5EF4-FFF2-40B4-BE49-F238E27FC236}">
                <a16:creationId xmlns:a16="http://schemas.microsoft.com/office/drawing/2014/main" id="{6A201F1A-A833-F71D-E824-379F33E62DC3}"/>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46</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188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VCSP held </a:t>
            </a:r>
            <a:r>
              <a:rPr lang="en-US" err="1"/>
              <a:t>CyberConVA</a:t>
            </a:r>
            <a:r>
              <a:rPr lang="en-US"/>
              <a:t> a few weeks ago. This is just a little more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9048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BB48991-E7D5-FCA1-108F-BF51F6CE32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75" name="Notes Placeholder 2">
            <a:extLst>
              <a:ext uri="{FF2B5EF4-FFF2-40B4-BE49-F238E27FC236}">
                <a16:creationId xmlns:a16="http://schemas.microsoft.com/office/drawing/2014/main" id="{85D0939C-2854-BC17-B3EF-0F45B07D65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id="{2571C722-9B42-A44F-942D-D942A388EF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372" indent="-302066">
              <a:defRPr>
                <a:solidFill>
                  <a:schemeClr val="tx1"/>
                </a:solidFill>
                <a:latin typeface="Calibri" panose="020F0502020204030204" pitchFamily="34" charset="0"/>
              </a:defRPr>
            </a:lvl2pPr>
            <a:lvl3pPr marL="1208265" indent="-241653">
              <a:defRPr>
                <a:solidFill>
                  <a:schemeClr val="tx1"/>
                </a:solidFill>
                <a:latin typeface="Calibri" panose="020F0502020204030204" pitchFamily="34" charset="0"/>
              </a:defRPr>
            </a:lvl3pPr>
            <a:lvl4pPr marL="1691571" indent="-241653">
              <a:defRPr>
                <a:solidFill>
                  <a:schemeClr val="tx1"/>
                </a:solidFill>
                <a:latin typeface="Calibri" panose="020F0502020204030204" pitchFamily="34" charset="0"/>
              </a:defRPr>
            </a:lvl4pPr>
            <a:lvl5pPr marL="2174878" indent="-241653">
              <a:defRPr>
                <a:solidFill>
                  <a:schemeClr val="tx1"/>
                </a:solidFill>
                <a:latin typeface="Calibri" panose="020F0502020204030204" pitchFamily="34" charset="0"/>
              </a:defRPr>
            </a:lvl5pPr>
            <a:lvl6pPr marL="2658184" indent="-241653" eaLnBrk="0" fontAlgn="base" hangingPunct="0">
              <a:spcBef>
                <a:spcPct val="0"/>
              </a:spcBef>
              <a:spcAft>
                <a:spcPct val="0"/>
              </a:spcAft>
              <a:defRPr>
                <a:solidFill>
                  <a:schemeClr val="tx1"/>
                </a:solidFill>
                <a:latin typeface="Calibri" panose="020F0502020204030204" pitchFamily="34" charset="0"/>
              </a:defRPr>
            </a:lvl6pPr>
            <a:lvl7pPr marL="3141490" indent="-241653" eaLnBrk="0" fontAlgn="base" hangingPunct="0">
              <a:spcBef>
                <a:spcPct val="0"/>
              </a:spcBef>
              <a:spcAft>
                <a:spcPct val="0"/>
              </a:spcAft>
              <a:defRPr>
                <a:solidFill>
                  <a:schemeClr val="tx1"/>
                </a:solidFill>
                <a:latin typeface="Calibri" panose="020F0502020204030204" pitchFamily="34" charset="0"/>
              </a:defRPr>
            </a:lvl7pPr>
            <a:lvl8pPr marL="3624796" indent="-241653" eaLnBrk="0" fontAlgn="base" hangingPunct="0">
              <a:spcBef>
                <a:spcPct val="0"/>
              </a:spcBef>
              <a:spcAft>
                <a:spcPct val="0"/>
              </a:spcAft>
              <a:defRPr>
                <a:solidFill>
                  <a:schemeClr val="tx1"/>
                </a:solidFill>
                <a:latin typeface="Calibri" panose="020F0502020204030204" pitchFamily="34" charset="0"/>
              </a:defRPr>
            </a:lvl8pPr>
            <a:lvl9pPr marL="4108102" indent="-241653"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66612" rtl="0" eaLnBrk="1" fontAlgn="base" latinLnBrk="0" hangingPunct="1">
              <a:lnSpc>
                <a:spcPct val="100000"/>
              </a:lnSpc>
              <a:spcBef>
                <a:spcPct val="0"/>
              </a:spcBef>
              <a:spcAft>
                <a:spcPct val="0"/>
              </a:spcAft>
              <a:buClrTx/>
              <a:buSzTx/>
              <a:buFontTx/>
              <a:buNone/>
              <a:tabLst/>
              <a:defRPr/>
            </a:pPr>
            <a:fld id="{ED6CBDF6-F43C-4133-9463-E29D0D55912B}" type="slidenum">
              <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66612" rtl="0" eaLnBrk="1" fontAlgn="base" latinLnBrk="0" hangingPunct="1">
                <a:lnSpc>
                  <a:spcPct val="100000"/>
                </a:lnSpc>
                <a:spcBef>
                  <a:spcPct val="0"/>
                </a:spcBef>
                <a:spcAft>
                  <a:spcPct val="0"/>
                </a:spcAft>
                <a:buClrTx/>
                <a:buSzTx/>
                <a:buFontTx/>
                <a:buNone/>
                <a:tabLst/>
                <a:defRPr/>
              </a:pPr>
              <a:t>48</a:t>
            </a:fld>
            <a:endPar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07495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163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50</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fld id="{D46192CE-45DB-B442-A270-E30110EEEBD8}" type="slidenum">
              <a:rPr lang="en-US" smtClean="0"/>
              <a:t>2</a:t>
            </a:fld>
            <a:endParaRPr lang="en-US"/>
          </a:p>
        </p:txBody>
      </p:sp>
    </p:spTree>
    <p:extLst>
      <p:ext uri="{BB962C8B-B14F-4D97-AF65-F5344CB8AC3E}">
        <p14:creationId xmlns:p14="http://schemas.microsoft.com/office/powerpoint/2010/main" val="544652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DBA81-3664-EC72-3531-F2CBEF90D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9E09E-FD78-9577-7791-0824F81E7BB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3A7A46-76CB-0A6B-EABD-F522C4C5D6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2CA2BF-D364-21F7-D3A5-A0239ABDC520}"/>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52</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215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5BD0F-AED9-7D32-0718-97D14A96DC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CF707-0982-DF98-1243-F283B4C4BE9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95DB74D-8E5E-7168-7E2A-170A6074C184}"/>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E60DDC24-06EC-A5AB-41CA-71CA2AB28985}"/>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53</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8296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C707E-23CC-23D4-845D-41565376AA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2382E-5EE3-C50C-6C4E-7BC94DE545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0ECEA3-86B4-1911-7414-66C4A9B9BAA1}"/>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A0688154-D448-E2EE-E549-D77BD392D430}"/>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54</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680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slide works best with photos and graphs/charts. Image and text can be reversed</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55</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956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084FE-D2B6-05FB-F41E-D8D591F388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60528-03F1-2377-539C-5B4AE42D8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6649E-6410-A9D9-8587-E69A013D6E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1B6F67-2F6E-77FC-C8BD-6593D94526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09CC2A-93B9-44AE-8A84-66432E78D4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552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5CFFF-7BA2-6C08-6E47-BFBA344F6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DEEC2-4DDE-0E65-6762-C4F0DCF6AB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1574BD-FEB1-BCA4-E7C6-FF20624C6759}"/>
              </a:ext>
            </a:extLst>
          </p:cNvPr>
          <p:cNvSpPr>
            <a:spLocks noGrp="1"/>
          </p:cNvSpPr>
          <p:nvPr>
            <p:ph type="body" idx="1"/>
          </p:nvPr>
        </p:nvSpPr>
        <p:spPr/>
        <p:txBody>
          <a:bodyPr/>
          <a:lstStyle/>
          <a:p>
            <a:pPr defTabSz="1275947">
              <a:defRPr/>
            </a:pPr>
            <a:endParaRPr lang="en-US"/>
          </a:p>
        </p:txBody>
      </p:sp>
      <p:sp>
        <p:nvSpPr>
          <p:cNvPr id="4" name="Slide Number Placeholder 3">
            <a:extLst>
              <a:ext uri="{FF2B5EF4-FFF2-40B4-BE49-F238E27FC236}">
                <a16:creationId xmlns:a16="http://schemas.microsoft.com/office/drawing/2014/main" id="{090DD48B-DF8D-A3AC-446F-1C15CB85F5C5}"/>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57</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3601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1A06A-AA3D-4F73-9982-59E58344C42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8281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59</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60</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CB357-5E8B-10FC-319D-D5ED59E62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7B5C4-620D-35E8-E0FB-4F4D7992A9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79ED847-01AE-9310-A9A9-CDBBB7BBD3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45668B-E88B-12B2-90A6-1D369030A0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962631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F1317-21AA-0B56-45F3-97A3AF483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DBA03-33F3-E69E-D8CA-2C2AAB6FCD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1CAD9B-4812-9D6E-3809-413496727D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3C0CA7-95BB-C285-8E0F-EE0B2EAA5043}"/>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23</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4413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167447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931829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658A6-6A74-7746-3DE6-188153439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FEFCD-4947-265E-C24B-9C742773951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0AEC309-FA93-92EA-698B-62FAEA8BB1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0E408A-433E-443C-0C86-35AB21347F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112726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4143210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B90-0EDF-AECC-64DA-2C897FBB3B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0819ED-61DA-12B6-EC42-B8ADC418A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941FDB-D346-A266-339A-6F856D724B41}"/>
              </a:ext>
            </a:extLst>
          </p:cNvPr>
          <p:cNvSpPr>
            <a:spLocks noGrp="1"/>
          </p:cNvSpPr>
          <p:nvPr>
            <p:ph type="sldNum" sz="quarter" idx="10"/>
          </p:nvPr>
        </p:nvSpPr>
        <p:spPr/>
        <p:txBody>
          <a:bodyPr/>
          <a:lstStyle/>
          <a:p>
            <a:fld id="{1A6EDD1C-0EF8-4B1A-B820-5E6CBEB03D26}" type="slidenum">
              <a:rPr lang="en-US" smtClean="0"/>
              <a:pPr/>
              <a:t>‹#›</a:t>
            </a:fld>
            <a:endParaRPr lang="en-US"/>
          </a:p>
        </p:txBody>
      </p:sp>
    </p:spTree>
    <p:extLst>
      <p:ext uri="{BB962C8B-B14F-4D97-AF65-F5344CB8AC3E}">
        <p14:creationId xmlns:p14="http://schemas.microsoft.com/office/powerpoint/2010/main" val="141346163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6/8/2026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04814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6/8/2026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648326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6/8/2026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185890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6/8/2026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25020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666083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3C1F19D1-7798-C740-9359-56265B0CF7EC}" type="slidenum">
              <a:rPr kumimoji="0" lang="en-US" sz="14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04042"/>
                </a:solidFill>
                <a:effectLst/>
                <a:uLnTx/>
                <a:uFillTx/>
                <a:latin typeface="Roboto" panose="02000000000000000000" pitchFamily="2" charset="0"/>
                <a:ea typeface="Roboto" panose="02000000000000000000" pitchFamily="2" charset="0"/>
                <a:cs typeface="+mn-cs"/>
              </a:rPr>
              <a:t>vita.virginia.gov</a:t>
            </a: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3773799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3973E5-DA11-519C-A96F-D1A7C91D5671}"/>
              </a:ext>
            </a:extLst>
          </p:cNvPr>
          <p:cNvPicPr>
            <a:picLocks noChangeAspect="1"/>
          </p:cNvPicPr>
          <p:nvPr userDrawn="1"/>
        </p:nvPicPr>
        <p:blipFill>
          <a:blip r:embed="rId2"/>
          <a:srcRect/>
          <a:stretch/>
        </p:blipFill>
        <p:spPr>
          <a:xfrm>
            <a:off x="-48768" y="-49377"/>
            <a:ext cx="12289536" cy="6956754"/>
          </a:xfrm>
          <a:prstGeom prst="rect">
            <a:avLst/>
          </a:prstGeom>
        </p:spPr>
      </p:pic>
      <p:sp>
        <p:nvSpPr>
          <p:cNvPr id="5" name="Rectangle 4">
            <a:extLst>
              <a:ext uri="{FF2B5EF4-FFF2-40B4-BE49-F238E27FC236}">
                <a16:creationId xmlns:a16="http://schemas.microsoft.com/office/drawing/2014/main" id="{BD231B16-8ACC-F81D-8E60-EA17D8E2B2CD}"/>
              </a:ext>
            </a:extLst>
          </p:cNvPr>
          <p:cNvSpPr/>
          <p:nvPr userDrawn="1"/>
        </p:nvSpPr>
        <p:spPr>
          <a:xfrm>
            <a:off x="421806"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5856063" y="463545"/>
            <a:ext cx="5054686" cy="1914041"/>
          </a:xfrm>
          <a:prstGeom prst="rect">
            <a:avLst/>
          </a:prstGeom>
        </p:spPr>
      </p:pic>
      <p:sp>
        <p:nvSpPr>
          <p:cNvPr id="13" name="Picture Placeholder 12">
            <a:extLst>
              <a:ext uri="{FF2B5EF4-FFF2-40B4-BE49-F238E27FC236}">
                <a16:creationId xmlns:a16="http://schemas.microsoft.com/office/drawing/2014/main" id="{34582C8F-A152-A5C7-47A8-86E0C884D881}"/>
              </a:ext>
            </a:extLst>
          </p:cNvPr>
          <p:cNvSpPr>
            <a:spLocks noGrp="1"/>
          </p:cNvSpPr>
          <p:nvPr>
            <p:ph type="pic" sz="quarter" idx="10"/>
          </p:nvPr>
        </p:nvSpPr>
        <p:spPr>
          <a:xfrm>
            <a:off x="693738" y="609600"/>
            <a:ext cx="5162550" cy="5541963"/>
          </a:xfrm>
        </p:spPr>
        <p:txBody>
          <a:bodyPr/>
          <a:lstStyle/>
          <a:p>
            <a:endParaRPr lang="en-US"/>
          </a:p>
        </p:txBody>
      </p:sp>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6105647" y="2438288"/>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6105646" y="4139966"/>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6105646" y="4827563"/>
            <a:ext cx="4052888" cy="776986"/>
          </a:xfrm>
        </p:spPr>
        <p:txBody>
          <a:bodyPr>
            <a:noAutofit/>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6105646" y="5822386"/>
            <a:ext cx="4052888" cy="322360"/>
          </a:xfrm>
        </p:spPr>
        <p:txBody>
          <a:bodyPr>
            <a:noAutofit/>
          </a:bodyPr>
          <a:lstStyle>
            <a:lvl1pPr>
              <a:defRPr sz="2000"/>
            </a:lvl1pPr>
          </a:lstStyle>
          <a:p>
            <a:pPr lvl="0"/>
            <a:r>
              <a:rPr lang="en-US"/>
              <a:t>Date</a:t>
            </a:r>
          </a:p>
        </p:txBody>
      </p:sp>
    </p:spTree>
    <p:extLst>
      <p:ext uri="{BB962C8B-B14F-4D97-AF65-F5344CB8AC3E}">
        <p14:creationId xmlns:p14="http://schemas.microsoft.com/office/powerpoint/2010/main" val="81782591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191052308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0" y="695980"/>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98664947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669153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DFE3-ABBC-20D7-A929-63028C0EA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3E29C2-CA60-10BA-9872-8462E86103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7772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3439795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303394"/>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7182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6/8/2026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descr="Text&#10;&#10;Description automatically generated">
            <a:extLst>
              <a:ext uri="{FF2B5EF4-FFF2-40B4-BE49-F238E27FC236}">
                <a16:creationId xmlns:a16="http://schemas.microsoft.com/office/drawing/2014/main" id="{D835AA62-27FE-4E09-4E35-46D84FE2E1C0}"/>
              </a:ext>
            </a:extLst>
          </p:cNvPr>
          <p:cNvPicPr>
            <a:picLocks noChangeAspect="1"/>
          </p:cNvPicPr>
          <p:nvPr userDrawn="1"/>
        </p:nvPicPr>
        <p:blipFill>
          <a:blip r:embed="rId3"/>
          <a:stretch>
            <a:fillRect/>
          </a:stretch>
        </p:blipFill>
        <p:spPr>
          <a:xfrm>
            <a:off x="5856063" y="574488"/>
            <a:ext cx="5054686" cy="1480391"/>
          </a:xfrm>
          <a:prstGeom prst="rect">
            <a:avLst/>
          </a:prstGeom>
        </p:spPr>
      </p:pic>
    </p:spTree>
    <p:extLst>
      <p:ext uri="{BB962C8B-B14F-4D97-AF65-F5344CB8AC3E}">
        <p14:creationId xmlns:p14="http://schemas.microsoft.com/office/powerpoint/2010/main" val="1288383928"/>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6/8/2026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descr="Text&#10;&#10;Description automatically generated">
            <a:extLst>
              <a:ext uri="{FF2B5EF4-FFF2-40B4-BE49-F238E27FC236}">
                <a16:creationId xmlns:a16="http://schemas.microsoft.com/office/drawing/2014/main" id="{D835AA62-27FE-4E09-4E35-46D84FE2E1C0}"/>
              </a:ext>
            </a:extLst>
          </p:cNvPr>
          <p:cNvPicPr>
            <a:picLocks noChangeAspect="1"/>
          </p:cNvPicPr>
          <p:nvPr userDrawn="1"/>
        </p:nvPicPr>
        <p:blipFill>
          <a:blip r:embed="rId3"/>
          <a:stretch>
            <a:fillRect/>
          </a:stretch>
        </p:blipFill>
        <p:spPr>
          <a:xfrm>
            <a:off x="709662" y="859345"/>
            <a:ext cx="6840480" cy="2003406"/>
          </a:xfrm>
          <a:prstGeom prst="rect">
            <a:avLst/>
          </a:prstGeom>
        </p:spPr>
      </p:pic>
      <p:pic>
        <p:nvPicPr>
          <p:cNvPr id="9" name="Picture 8" descr="A logo with lines and dots&#10;&#10;Description automatically generated">
            <a:extLst>
              <a:ext uri="{FF2B5EF4-FFF2-40B4-BE49-F238E27FC236}">
                <a16:creationId xmlns:a16="http://schemas.microsoft.com/office/drawing/2014/main" id="{4075D545-3B31-E247-3748-AD15C28C454E}"/>
              </a:ext>
            </a:extLst>
          </p:cNvPr>
          <p:cNvPicPr>
            <a:picLocks noChangeAspect="1"/>
          </p:cNvPicPr>
          <p:nvPr userDrawn="1"/>
        </p:nvPicPr>
        <p:blipFill rotWithShape="1">
          <a:blip r:embed="rId4">
            <a:alphaModFix amt="15000"/>
          </a:blip>
          <a:srcRect l="6118" t="22191" r="50000" b="22191"/>
          <a:stretch/>
        </p:blipFill>
        <p:spPr>
          <a:xfrm>
            <a:off x="6725676" y="328084"/>
            <a:ext cx="5053819" cy="5988807"/>
          </a:xfrm>
          <a:prstGeom prst="rect">
            <a:avLst/>
          </a:prstGeom>
        </p:spPr>
      </p:pic>
    </p:spTree>
    <p:extLst>
      <p:ext uri="{BB962C8B-B14F-4D97-AF65-F5344CB8AC3E}">
        <p14:creationId xmlns:p14="http://schemas.microsoft.com/office/powerpoint/2010/main" val="2904868818"/>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Option 1">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6/8/2026</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pic>
        <p:nvPicPr>
          <p:cNvPr id="7" name="Picture 6">
            <a:extLst>
              <a:ext uri="{FF2B5EF4-FFF2-40B4-BE49-F238E27FC236}">
                <a16:creationId xmlns:a16="http://schemas.microsoft.com/office/drawing/2014/main" id="{2A9FF0D0-330A-2FCA-8E04-49743C4816CA}"/>
              </a:ext>
            </a:extLst>
          </p:cNvPr>
          <p:cNvPicPr>
            <a:picLocks noChangeAspect="1"/>
          </p:cNvPicPr>
          <p:nvPr userDrawn="1"/>
        </p:nvPicPr>
        <p:blipFill>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6CE9E68-D312-161D-9460-44F6814F2E62}"/>
              </a:ext>
            </a:extLst>
          </p:cNvPr>
          <p:cNvSpPr/>
          <p:nvPr userDrawn="1"/>
        </p:nvSpPr>
        <p:spPr>
          <a:xfrm>
            <a:off x="412506" y="328084"/>
            <a:ext cx="11366989" cy="5988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1" name="Rectangle 10">
            <a:extLst>
              <a:ext uri="{FF2B5EF4-FFF2-40B4-BE49-F238E27FC236}">
                <a16:creationId xmlns:a16="http://schemas.microsoft.com/office/drawing/2014/main" id="{C9B93F0B-26F6-8628-C240-E52FDA00806C}"/>
              </a:ext>
            </a:extLst>
          </p:cNvPr>
          <p:cNvSpPr/>
          <p:nvPr userDrawn="1"/>
        </p:nvSpPr>
        <p:spPr>
          <a:xfrm>
            <a:off x="11277600" y="328084"/>
            <a:ext cx="501970" cy="388242"/>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2" name="Slide Number Placeholder 18">
            <a:extLst>
              <a:ext uri="{FF2B5EF4-FFF2-40B4-BE49-F238E27FC236}">
                <a16:creationId xmlns:a16="http://schemas.microsoft.com/office/drawing/2014/main" id="{3DD1AAFA-A9CF-5D76-7076-03948C9063AA}"/>
              </a:ext>
            </a:extLst>
          </p:cNvPr>
          <p:cNvSpPr txBox="1">
            <a:spLocks/>
          </p:cNvSpPr>
          <p:nvPr userDrawn="1"/>
        </p:nvSpPr>
        <p:spPr>
          <a:xfrm>
            <a:off x="11277601" y="383919"/>
            <a:ext cx="501971" cy="282401"/>
          </a:xfrm>
          <a:prstGeom prst="rect">
            <a:avLst/>
          </a:prstGeom>
        </p:spPr>
        <p:txBody>
          <a:bodyPr vert="horz" lIns="70723" tIns="35362" rIns="70723" bIns="35362"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37DF74B3-E40B-AEE2-22EB-AFF0024D24EE}"/>
              </a:ext>
            </a:extLst>
          </p:cNvPr>
          <p:cNvCxnSpPr>
            <a:cxnSpLocks/>
          </p:cNvCxnSpPr>
          <p:nvPr userDrawn="1"/>
        </p:nvCxnSpPr>
        <p:spPr>
          <a:xfrm flipV="1">
            <a:off x="6096000" y="6486727"/>
            <a:ext cx="0" cy="35639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CA183BB-E246-7C56-BFE5-DE335006E8E7}"/>
              </a:ext>
            </a:extLst>
          </p:cNvPr>
          <p:cNvSpPr/>
          <p:nvPr userDrawn="1"/>
        </p:nvSpPr>
        <p:spPr>
          <a:xfrm>
            <a:off x="6023541" y="6464359"/>
            <a:ext cx="144925" cy="1120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13" name="Picture 12">
            <a:extLst>
              <a:ext uri="{FF2B5EF4-FFF2-40B4-BE49-F238E27FC236}">
                <a16:creationId xmlns:a16="http://schemas.microsoft.com/office/drawing/2014/main" id="{03D7EB20-3417-4275-D826-4CC2C9432172}"/>
              </a:ext>
            </a:extLst>
          </p:cNvPr>
          <p:cNvPicPr>
            <a:picLocks noChangeAspect="1"/>
          </p:cNvPicPr>
          <p:nvPr userDrawn="1"/>
        </p:nvPicPr>
        <p:blipFill>
          <a:blip r:embed="rId3"/>
          <a:srcRect/>
          <a:stretch/>
        </p:blipFill>
        <p:spPr>
          <a:xfrm>
            <a:off x="3954106" y="6415273"/>
            <a:ext cx="1460852" cy="427847"/>
          </a:xfrm>
          <a:prstGeom prst="rect">
            <a:avLst/>
          </a:prstGeom>
        </p:spPr>
      </p:pic>
      <p:sp>
        <p:nvSpPr>
          <p:cNvPr id="14" name="TextBox 13">
            <a:extLst>
              <a:ext uri="{FF2B5EF4-FFF2-40B4-BE49-F238E27FC236}">
                <a16:creationId xmlns:a16="http://schemas.microsoft.com/office/drawing/2014/main" id="{30F52979-B259-234D-1D5E-D81262640CFB}"/>
              </a:ext>
            </a:extLst>
          </p:cNvPr>
          <p:cNvSpPr txBox="1"/>
          <p:nvPr userDrawn="1"/>
        </p:nvSpPr>
        <p:spPr>
          <a:xfrm>
            <a:off x="6545238" y="6531547"/>
            <a:ext cx="3037115" cy="235129"/>
          </a:xfrm>
          <a:prstGeom prst="rect">
            <a:avLst/>
          </a:prstGeom>
          <a:noFill/>
        </p:spPr>
        <p:txBody>
          <a:bodyPr wrap="square" rtlCol="0">
            <a:spAutoFit/>
          </a:bodyPr>
          <a:lstStyle/>
          <a:p>
            <a:r>
              <a:rPr lang="en-US" sz="928" err="1">
                <a:solidFill>
                  <a:schemeClr val="bg1"/>
                </a:solidFill>
                <a:latin typeface="Roboto" panose="02000000000000000000" pitchFamily="2" charset="0"/>
                <a:ea typeface="Roboto" panose="02000000000000000000" pitchFamily="2" charset="0"/>
              </a:rPr>
              <a:t>vita.virginia.gov</a:t>
            </a:r>
            <a:endParaRPr lang="en-US" sz="928">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448970880"/>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ption 2">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BAA3A1A-C2A9-72B1-D492-0BA660FE9701}"/>
              </a:ext>
            </a:extLst>
          </p:cNvPr>
          <p:cNvGrpSpPr/>
          <p:nvPr userDrawn="1"/>
        </p:nvGrpSpPr>
        <p:grpSpPr>
          <a:xfrm>
            <a:off x="3761986" y="6425855"/>
            <a:ext cx="5820367" cy="427850"/>
            <a:chOff x="3103638" y="6854245"/>
            <a:chExt cx="4801803" cy="456373"/>
          </a:xfrm>
        </p:grpSpPr>
        <p:cxnSp>
          <p:nvCxnSpPr>
            <p:cNvPr id="10" name="Straight Connector 9">
              <a:extLst>
                <a:ext uri="{FF2B5EF4-FFF2-40B4-BE49-F238E27FC236}">
                  <a16:creationId xmlns:a16="http://schemas.microsoft.com/office/drawing/2014/main" id="{CC84258E-3198-3EFF-132B-0EB90668D9E0}"/>
                </a:ext>
              </a:extLst>
            </p:cNvPr>
            <p:cNvCxnSpPr>
              <a:cxnSpLocks/>
            </p:cNvCxnSpPr>
            <p:nvPr/>
          </p:nvCxnSpPr>
          <p:spPr>
            <a:xfrm flipV="1">
              <a:off x="5029200" y="6918490"/>
              <a:ext cx="0" cy="392128"/>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02A4F47-4F41-5223-3192-A62937390613}"/>
                </a:ext>
              </a:extLst>
            </p:cNvPr>
            <p:cNvSpPr/>
            <p:nvPr/>
          </p:nvSpPr>
          <p:spPr>
            <a:xfrm>
              <a:off x="4969421" y="6858707"/>
              <a:ext cx="119563" cy="119563"/>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12" name="Picture 11" descr="Text&#10;&#10;Description automatically generated">
              <a:extLst>
                <a:ext uri="{FF2B5EF4-FFF2-40B4-BE49-F238E27FC236}">
                  <a16:creationId xmlns:a16="http://schemas.microsoft.com/office/drawing/2014/main" id="{CC053E1B-7AA6-9122-09C8-D547A298112F}"/>
                </a:ext>
              </a:extLst>
            </p:cNvPr>
            <p:cNvPicPr>
              <a:picLocks noChangeAspect="1"/>
            </p:cNvPicPr>
            <p:nvPr/>
          </p:nvPicPr>
          <p:blipFill>
            <a:blip r:embed="rId2"/>
            <a:stretch>
              <a:fillRect/>
            </a:stretch>
          </p:blipFill>
          <p:spPr>
            <a:xfrm>
              <a:off x="3103638" y="6854245"/>
              <a:ext cx="1343489" cy="388698"/>
            </a:xfrm>
            <a:prstGeom prst="rect">
              <a:avLst/>
            </a:prstGeom>
          </p:spPr>
        </p:pic>
        <p:sp>
          <p:nvSpPr>
            <p:cNvPr id="13" name="TextBox 12">
              <a:extLst>
                <a:ext uri="{FF2B5EF4-FFF2-40B4-BE49-F238E27FC236}">
                  <a16:creationId xmlns:a16="http://schemas.microsoft.com/office/drawing/2014/main" id="{62E2F531-8DBE-BEA3-F02D-F6B12955D5C2}"/>
                </a:ext>
              </a:extLst>
            </p:cNvPr>
            <p:cNvSpPr txBox="1"/>
            <p:nvPr/>
          </p:nvSpPr>
          <p:spPr>
            <a:xfrm>
              <a:off x="5399821" y="6978271"/>
              <a:ext cx="2505620" cy="250804"/>
            </a:xfrm>
            <a:prstGeom prst="rect">
              <a:avLst/>
            </a:prstGeom>
            <a:noFill/>
          </p:spPr>
          <p:txBody>
            <a:bodyPr wrap="square" rtlCol="0">
              <a:spAutoFit/>
            </a:bodyPr>
            <a:lstStyle/>
            <a:p>
              <a:r>
                <a:rPr lang="en-US" sz="928" err="1">
                  <a:solidFill>
                    <a:srgbClr val="404042"/>
                  </a:solidFill>
                  <a:latin typeface="Roboto" panose="02000000000000000000" pitchFamily="2" charset="0"/>
                  <a:ea typeface="Roboto" panose="02000000000000000000" pitchFamily="2" charset="0"/>
                </a:rPr>
                <a:t>vita.virginia.gov</a:t>
              </a:r>
              <a:endParaRPr lang="en-US" sz="928">
                <a:solidFill>
                  <a:srgbClr val="404042"/>
                </a:solidFill>
                <a:latin typeface="Roboto" panose="02000000000000000000" pitchFamily="2" charset="0"/>
                <a:ea typeface="Roboto" panose="02000000000000000000" pitchFamily="2" charset="0"/>
              </a:endParaRPr>
            </a:p>
          </p:txBody>
        </p:sp>
      </p:grpSp>
      <p:grpSp>
        <p:nvGrpSpPr>
          <p:cNvPr id="14" name="Group 13">
            <a:extLst>
              <a:ext uri="{FF2B5EF4-FFF2-40B4-BE49-F238E27FC236}">
                <a16:creationId xmlns:a16="http://schemas.microsoft.com/office/drawing/2014/main" id="{820F79FB-E0C0-14B8-052F-BB1CC4BD8AA9}"/>
              </a:ext>
            </a:extLst>
          </p:cNvPr>
          <p:cNvGrpSpPr/>
          <p:nvPr userDrawn="1"/>
        </p:nvGrpSpPr>
        <p:grpSpPr>
          <a:xfrm>
            <a:off x="193575" y="402167"/>
            <a:ext cx="11800030" cy="6228329"/>
            <a:chOff x="193575" y="551543"/>
            <a:chExt cx="11800030" cy="6066971"/>
          </a:xfrm>
        </p:grpSpPr>
        <p:cxnSp>
          <p:nvCxnSpPr>
            <p:cNvPr id="15" name="Straight Connector 14">
              <a:extLst>
                <a:ext uri="{FF2B5EF4-FFF2-40B4-BE49-F238E27FC236}">
                  <a16:creationId xmlns:a16="http://schemas.microsoft.com/office/drawing/2014/main" id="{FD67764C-729B-2E94-4B6B-133F02A9BD1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5EF779E-BAF6-9223-AD7D-C556FE8C9570}"/>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821E8D4-5B10-281E-BEB0-8C47FF916CE9}"/>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042221A-C41D-C1AD-2530-1B1F570E94FC}"/>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BE68BBF-3D4A-CF4A-7E7D-EB70FA81C644}"/>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92805A-2A9B-A7D0-2AF8-E7964C4C7E94}"/>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B5322F25-DF2E-B085-2554-BA5F07787E01}"/>
              </a:ext>
            </a:extLst>
          </p:cNvPr>
          <p:cNvSpPr/>
          <p:nvPr userDrawn="1"/>
        </p:nvSpPr>
        <p:spPr>
          <a:xfrm>
            <a:off x="11277524" y="161087"/>
            <a:ext cx="501970" cy="388242"/>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8" name="Slide Number Placeholder 18">
            <a:extLst>
              <a:ext uri="{FF2B5EF4-FFF2-40B4-BE49-F238E27FC236}">
                <a16:creationId xmlns:a16="http://schemas.microsoft.com/office/drawing/2014/main" id="{A7099F71-F57E-113C-3542-207395B79D3E}"/>
              </a:ext>
            </a:extLst>
          </p:cNvPr>
          <p:cNvSpPr txBox="1">
            <a:spLocks/>
          </p:cNvSpPr>
          <p:nvPr userDrawn="1"/>
        </p:nvSpPr>
        <p:spPr>
          <a:xfrm>
            <a:off x="11264635" y="214007"/>
            <a:ext cx="501971" cy="282401"/>
          </a:xfrm>
          <a:prstGeom prst="rect">
            <a:avLst/>
          </a:prstGeom>
        </p:spPr>
        <p:txBody>
          <a:bodyPr vert="horz" lIns="70723" tIns="35362" rIns="70723" bIns="35362"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294227153"/>
      </p:ext>
    </p:extLst>
  </p:cSld>
  <p:clrMapOvr>
    <a:masterClrMapping/>
  </p:clrMapOvr>
  <p:extLst>
    <p:ext uri="{DCECCB84-F9BA-43D5-87BE-67443E8EF086}">
      <p15:sldGuideLst xmlns:p15="http://schemas.microsoft.com/office/powerpoint/2012/main">
        <p15:guide id="1" orient="horz" pos="2304">
          <p15:clr>
            <a:srgbClr val="FBAE40"/>
          </p15:clr>
        </p15:guide>
        <p15:guide id="2" pos="316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ransition/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B6D45E-01B3-33AA-A81D-441FB222C3E2}"/>
              </a:ext>
            </a:extLst>
          </p:cNvPr>
          <p:cNvPicPr>
            <a:picLocks noChangeAspect="1"/>
          </p:cNvPicPr>
          <p:nvPr userDrawn="1"/>
        </p:nvPicPr>
        <p:blipFill>
          <a:blip r:embed="rId2"/>
          <a:stretch>
            <a:fillRect/>
          </a:stretch>
        </p:blipFill>
        <p:spPr>
          <a:xfrm>
            <a:off x="4447139" y="0"/>
            <a:ext cx="7744862" cy="6858000"/>
          </a:xfrm>
          <a:prstGeom prst="rect">
            <a:avLst/>
          </a:prstGeom>
        </p:spPr>
      </p:pic>
      <p:pic>
        <p:nvPicPr>
          <p:cNvPr id="3" name="Picture 2">
            <a:extLst>
              <a:ext uri="{FF2B5EF4-FFF2-40B4-BE49-F238E27FC236}">
                <a16:creationId xmlns:a16="http://schemas.microsoft.com/office/drawing/2014/main" id="{A71391DE-1E10-A379-7D49-BB880C86D0B1}"/>
              </a:ext>
            </a:extLst>
          </p:cNvPr>
          <p:cNvPicPr>
            <a:picLocks noChangeAspect="1"/>
          </p:cNvPicPr>
          <p:nvPr userDrawn="1"/>
        </p:nvPicPr>
        <p:blipFill>
          <a:blip r:embed="rId3">
            <a:lum contrast="20000"/>
          </a:blip>
          <a:stretch>
            <a:fillRect/>
          </a:stretch>
        </p:blipFill>
        <p:spPr>
          <a:xfrm flipH="1">
            <a:off x="0" y="0"/>
            <a:ext cx="10105190" cy="6858000"/>
          </a:xfrm>
          <a:prstGeom prst="rect">
            <a:avLst/>
          </a:prstGeom>
        </p:spPr>
      </p:pic>
    </p:spTree>
    <p:extLst>
      <p:ext uri="{BB962C8B-B14F-4D97-AF65-F5344CB8AC3E}">
        <p14:creationId xmlns:p14="http://schemas.microsoft.com/office/powerpoint/2010/main" val="39931764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685B1F82-4CF7-B14E-A36B-E97882721B01}" type="datetimeFigureOut">
              <a:rPr lang="en-US" smtClean="0"/>
              <a:t>6/8/2026</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292901062"/>
      </p:ext>
    </p:extLst>
  </p:cSld>
  <p:clrMapOvr>
    <a:masterClrMapping/>
  </p:clrMapOvr>
  <p:extLst>
    <p:ext uri="{DCECCB84-F9BA-43D5-87BE-67443E8EF086}">
      <p15:sldGuideLst xmlns:p15="http://schemas.microsoft.com/office/powerpoint/2012/main">
        <p15:guide id="1" orient="horz" pos="2304">
          <p15:clr>
            <a:srgbClr val="FBAE40"/>
          </p15:clr>
        </p15:guide>
        <p15:guide id="2" pos="316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6" y="402844"/>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92"/>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4"/>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5" y="302274"/>
            <a:ext cx="501971" cy="365125"/>
          </a:xfrm>
          <a:prstGeom prst="rect">
            <a:avLst/>
          </a:prstGeom>
        </p:spPr>
        <p:txBody>
          <a:bodyPr vert="horz" lIns="70723" tIns="35362" rIns="70723" bIns="35362"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083" smtClean="0">
                <a:solidFill>
                  <a:schemeClr val="bg1"/>
                </a:solidFill>
                <a:latin typeface="Roboto" panose="02000000000000000000" pitchFamily="2" charset="0"/>
                <a:ea typeface="Roboto" panose="02000000000000000000" pitchFamily="2" charset="0"/>
              </a:rPr>
              <a:pPr algn="ctr"/>
              <a:t>‹#›</a:t>
            </a:fld>
            <a:endParaRPr lang="en-US" sz="1083">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1"/>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1" y="6368289"/>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2"/>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6"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8" y="6455159"/>
            <a:ext cx="3037115" cy="235129"/>
          </a:xfrm>
          <a:prstGeom prst="rect">
            <a:avLst/>
          </a:prstGeom>
          <a:noFill/>
        </p:spPr>
        <p:txBody>
          <a:bodyPr wrap="square" rtlCol="0">
            <a:spAutoFit/>
          </a:bodyPr>
          <a:lstStyle/>
          <a:p>
            <a:r>
              <a:rPr lang="en-US" sz="928">
                <a:solidFill>
                  <a:schemeClr val="bg1"/>
                </a:solidFill>
                <a:latin typeface="Roboto" panose="02000000000000000000" pitchFamily="2" charset="0"/>
                <a:ea typeface="Roboto" panose="02000000000000000000" pitchFamily="2" charset="0"/>
              </a:rPr>
              <a:t>vita.virginia.gov</a:t>
            </a: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1" y="695981"/>
            <a:ext cx="7786687" cy="523220"/>
          </a:xfrm>
        </p:spPr>
        <p:txBody>
          <a:bodyPr>
            <a:normAutofit/>
          </a:bodyPr>
          <a:lstStyle>
            <a:lvl1pPr>
              <a:defRPr sz="2166"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345411633"/>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168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85993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2157040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15718616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37821265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2698330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4949657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Tree>
    <p:extLst>
      <p:ext uri="{BB962C8B-B14F-4D97-AF65-F5344CB8AC3E}">
        <p14:creationId xmlns:p14="http://schemas.microsoft.com/office/powerpoint/2010/main" val="1566107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2079324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Tree>
    <p:extLst>
      <p:ext uri="{BB962C8B-B14F-4D97-AF65-F5344CB8AC3E}">
        <p14:creationId xmlns:p14="http://schemas.microsoft.com/office/powerpoint/2010/main" val="32057099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4205896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84831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10589372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a:srcRect l="33313"/>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a:p>
          <a:p>
            <a:r>
              <a:rPr lang="en-US"/>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Tree>
    <p:extLst>
      <p:ext uri="{BB962C8B-B14F-4D97-AF65-F5344CB8AC3E}">
        <p14:creationId xmlns:p14="http://schemas.microsoft.com/office/powerpoint/2010/main" val="14553140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8988915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a:p>
          <a:p>
            <a:r>
              <a:rPr lang="en-US"/>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2207763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Tree>
    <p:extLst>
      <p:ext uri="{BB962C8B-B14F-4D97-AF65-F5344CB8AC3E}">
        <p14:creationId xmlns:p14="http://schemas.microsoft.com/office/powerpoint/2010/main" val="10734790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3299750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1499203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5684159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4091429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621910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5507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21417622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8953977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3910573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14672459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39210179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42419287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E627CC-265C-FA1B-A4BD-1E6AD3E245C6}"/>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5" name="Footer Placeholder 4">
            <a:extLst>
              <a:ext uri="{FF2B5EF4-FFF2-40B4-BE49-F238E27FC236}">
                <a16:creationId xmlns:a16="http://schemas.microsoft.com/office/drawing/2014/main" id="{7CC555DC-9DC1-8200-1E7E-19B381012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7E348-9372-FBB9-0F3A-9E2BCEDD180A}"/>
              </a:ext>
            </a:extLst>
          </p:cNvPr>
          <p:cNvSpPr>
            <a:spLocks noGrp="1"/>
          </p:cNvSpPr>
          <p:nvPr>
            <p:ph type="sldNum" sz="quarter" idx="12"/>
          </p:nvPr>
        </p:nvSpPr>
        <p:spPr/>
        <p:txBody>
          <a:bodyPr/>
          <a:lstStyle/>
          <a:p>
            <a:fld id="{6B9E66E9-B4D9-644E-833A-20E7333819D0}" type="slidenum">
              <a:rPr lang="en-US" smtClean="0"/>
              <a:t>‹#›</a:t>
            </a:fld>
            <a:endParaRPr lang="en-US"/>
          </a:p>
        </p:txBody>
      </p:sp>
      <p:sp>
        <p:nvSpPr>
          <p:cNvPr id="9" name="Rectangle 8">
            <a:extLst>
              <a:ext uri="{FF2B5EF4-FFF2-40B4-BE49-F238E27FC236}">
                <a16:creationId xmlns:a16="http://schemas.microsoft.com/office/drawing/2014/main" id="{BBE3851A-9700-D10C-3945-6494C6480CA4}"/>
              </a:ext>
            </a:extLst>
          </p:cNvPr>
          <p:cNvSpPr/>
          <p:nvPr userDrawn="1"/>
        </p:nvSpPr>
        <p:spPr>
          <a:xfrm>
            <a:off x="1233377" y="340242"/>
            <a:ext cx="7740502" cy="1913860"/>
          </a:xfrm>
          <a:prstGeom prst="rect">
            <a:avLst/>
          </a:prstGeom>
          <a:solidFill>
            <a:schemeClr val="tx1">
              <a:alpha val="53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4122B38-10C4-E1E6-1CBB-08A46340FCE5}"/>
              </a:ext>
            </a:extLst>
          </p:cNvPr>
          <p:cNvPicPr>
            <a:picLocks noChangeAspect="1"/>
          </p:cNvPicPr>
          <p:nvPr userDrawn="1"/>
        </p:nvPicPr>
        <p:blipFill>
          <a:blip r:embed="rId2"/>
          <a:srcRect l="6906" t="9224" r="10309" b="7989"/>
          <a:stretch>
            <a:fillRect/>
          </a:stretch>
        </p:blipFill>
        <p:spPr>
          <a:xfrm rot="16200000">
            <a:off x="2680205" y="-2887754"/>
            <a:ext cx="7019435" cy="12585407"/>
          </a:xfrm>
          <a:prstGeom prst="rect">
            <a:avLst/>
          </a:prstGeom>
        </p:spPr>
      </p:pic>
      <p:pic>
        <p:nvPicPr>
          <p:cNvPr id="8" name="Picture 7">
            <a:extLst>
              <a:ext uri="{FF2B5EF4-FFF2-40B4-BE49-F238E27FC236}">
                <a16:creationId xmlns:a16="http://schemas.microsoft.com/office/drawing/2014/main" id="{DEC8C138-2181-72EF-17C4-BC5530EA9F04}"/>
              </a:ext>
            </a:extLst>
          </p:cNvPr>
          <p:cNvPicPr>
            <a:picLocks noChangeAspect="1"/>
          </p:cNvPicPr>
          <p:nvPr userDrawn="1"/>
        </p:nvPicPr>
        <p:blipFill>
          <a:blip r:embed="rId3"/>
          <a:stretch>
            <a:fillRect/>
          </a:stretch>
        </p:blipFill>
        <p:spPr>
          <a:xfrm>
            <a:off x="842630" y="169144"/>
            <a:ext cx="10506740" cy="6519712"/>
          </a:xfrm>
          <a:prstGeom prst="rect">
            <a:avLst/>
          </a:prstGeom>
        </p:spPr>
      </p:pic>
    </p:spTree>
    <p:extLst>
      <p:ext uri="{BB962C8B-B14F-4D97-AF65-F5344CB8AC3E}">
        <p14:creationId xmlns:p14="http://schemas.microsoft.com/office/powerpoint/2010/main" val="37772931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78C35-F58D-DABB-B0C9-E2A7639DB7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3D47BD-817B-F67A-25C6-8F1532B39C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9279D-9339-955C-14F4-A1F67E3D275E}"/>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5" name="Footer Placeholder 4">
            <a:extLst>
              <a:ext uri="{FF2B5EF4-FFF2-40B4-BE49-F238E27FC236}">
                <a16:creationId xmlns:a16="http://schemas.microsoft.com/office/drawing/2014/main" id="{664CB7EF-4120-03A4-BB2E-7766E32B7E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421535-50F1-6268-4405-F9B52807E364}"/>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692244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2513-83FE-5A27-62F6-F7830442F0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174AA7-F95B-A6CE-BA2F-3E49AE3302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235B5C-9853-F795-2C73-6FD8B0CE5FE8}"/>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5" name="Footer Placeholder 4">
            <a:extLst>
              <a:ext uri="{FF2B5EF4-FFF2-40B4-BE49-F238E27FC236}">
                <a16:creationId xmlns:a16="http://schemas.microsoft.com/office/drawing/2014/main" id="{3A29D175-6E2B-1923-FDEB-BD09589A3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62D856-13F8-B907-53E5-CEBD86E43009}"/>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18734197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C8AC-6650-257D-B6DA-8373CBB3B0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19D72D-FD44-EC7A-C4DC-5ED317E6D2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CDC5E6-B0AA-B0E0-67D0-31870CE025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6A49C1-16A1-084E-B132-956C2681A304}"/>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6" name="Footer Placeholder 5">
            <a:extLst>
              <a:ext uri="{FF2B5EF4-FFF2-40B4-BE49-F238E27FC236}">
                <a16:creationId xmlns:a16="http://schemas.microsoft.com/office/drawing/2014/main" id="{69E09FB4-DA68-10C8-F10F-302FA0B96E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57FA65-7A8D-BD6E-B3BA-53025723A801}"/>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1610753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6/8/2026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153234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B9B1A-513D-3B06-6E3A-210CCB85C5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18849B-16CD-53E5-A90C-15D90B397E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A624D8-9BDA-FA1D-B582-462E27F204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ACDA5E-642E-C46E-88FF-E7B03052FC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67FE99-9F64-3725-3338-603A4892AB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7612DD-2AA6-315E-17BF-FBA1358FFEEA}"/>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8" name="Footer Placeholder 7">
            <a:extLst>
              <a:ext uri="{FF2B5EF4-FFF2-40B4-BE49-F238E27FC236}">
                <a16:creationId xmlns:a16="http://schemas.microsoft.com/office/drawing/2014/main" id="{B800C48B-58A4-98A3-493F-0DD891F5B2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D748DD-03BC-6B87-9626-D827F2008106}"/>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9257021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B99CA-CF03-CD25-D536-70E03243CC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888AC7-2EE9-F852-9A6A-9A8199D13990}"/>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4" name="Footer Placeholder 3">
            <a:extLst>
              <a:ext uri="{FF2B5EF4-FFF2-40B4-BE49-F238E27FC236}">
                <a16:creationId xmlns:a16="http://schemas.microsoft.com/office/drawing/2014/main" id="{E643F5A2-6701-3F9F-EF63-2E3DC7A51B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047959-731C-1C5E-1878-0D33B95765D0}"/>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17453240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BF283E-517F-1F2B-FA26-8730F712D60C}"/>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3" name="Footer Placeholder 2">
            <a:extLst>
              <a:ext uri="{FF2B5EF4-FFF2-40B4-BE49-F238E27FC236}">
                <a16:creationId xmlns:a16="http://schemas.microsoft.com/office/drawing/2014/main" id="{B01FA32B-7BDE-C8AE-C97B-086F19BDA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C11B46-37D4-CECC-FE60-9B5A2EEA9C26}"/>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29202764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5A186-715E-1FAB-6CB7-78179ED065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153D0C-9FEE-FE10-B635-FA63EA09BC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842E57-299A-22D8-F451-620C08E10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476165-D6B3-7B59-A9CF-254BFC52A187}"/>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6" name="Footer Placeholder 5">
            <a:extLst>
              <a:ext uri="{FF2B5EF4-FFF2-40B4-BE49-F238E27FC236}">
                <a16:creationId xmlns:a16="http://schemas.microsoft.com/office/drawing/2014/main" id="{6BEC7E48-80DA-4453-D812-5AD954C085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891A5A-28DA-24B6-B982-CA71C0D4259A}"/>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28292855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F1BA7-A421-353E-1ABB-DEA280DA21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79EBAA-EA5A-9D62-EC83-A3E4FC737C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4B08E3-E344-0A22-90C1-032318D63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F0411D-89B8-7552-95E6-9BD6E0FCEB94}"/>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6" name="Footer Placeholder 5">
            <a:extLst>
              <a:ext uri="{FF2B5EF4-FFF2-40B4-BE49-F238E27FC236}">
                <a16:creationId xmlns:a16="http://schemas.microsoft.com/office/drawing/2014/main" id="{B35C9A6F-8568-EDDA-BF73-A8E75DB6AE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6B6DFF-E57B-4D45-CFCF-74B24C295CB9}"/>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40514285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8BF8B-D2F2-5631-DF8F-525BF2E4A5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AFDDA6-9786-3BFB-AD00-676F38AB6A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CE9376-1978-83C2-E1FC-7DBEE8E34A78}"/>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5" name="Footer Placeholder 4">
            <a:extLst>
              <a:ext uri="{FF2B5EF4-FFF2-40B4-BE49-F238E27FC236}">
                <a16:creationId xmlns:a16="http://schemas.microsoft.com/office/drawing/2014/main" id="{36D1AD9F-63C0-2DEA-936A-8F3439DA9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8E2905-FBE5-43EA-3BD7-B5310ED88783}"/>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33411788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48F1B4-6134-1A8B-6C64-C17F3C7F66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0DDFCD-564B-6818-4BDC-63CF81A606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7EE7AC-AACB-4535-0576-972703D3A68D}"/>
              </a:ext>
            </a:extLst>
          </p:cNvPr>
          <p:cNvSpPr>
            <a:spLocks noGrp="1"/>
          </p:cNvSpPr>
          <p:nvPr>
            <p:ph type="dt" sz="half" idx="10"/>
          </p:nvPr>
        </p:nvSpPr>
        <p:spPr/>
        <p:txBody>
          <a:bodyPr/>
          <a:lstStyle/>
          <a:p>
            <a:fld id="{1D9370AF-540F-9840-9D65-14F6CB12578E}" type="datetimeFigureOut">
              <a:rPr lang="en-US" smtClean="0"/>
              <a:t>6/8/2026</a:t>
            </a:fld>
            <a:endParaRPr lang="en-US"/>
          </a:p>
        </p:txBody>
      </p:sp>
      <p:sp>
        <p:nvSpPr>
          <p:cNvPr id="5" name="Footer Placeholder 4">
            <a:extLst>
              <a:ext uri="{FF2B5EF4-FFF2-40B4-BE49-F238E27FC236}">
                <a16:creationId xmlns:a16="http://schemas.microsoft.com/office/drawing/2014/main" id="{18E13C64-E7CD-B07F-4247-CF01AE1425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46414B-F5EB-6C2E-7AAB-C17517218682}"/>
              </a:ext>
            </a:extLst>
          </p:cNvPr>
          <p:cNvSpPr>
            <a:spLocks noGrp="1"/>
          </p:cNvSpPr>
          <p:nvPr>
            <p:ph type="sldNum" sz="quarter" idx="12"/>
          </p:nvPr>
        </p:nvSpPr>
        <p:spPr/>
        <p:txBody>
          <a:bodyPr/>
          <a:lstStyle/>
          <a:p>
            <a:fld id="{6B9E66E9-B4D9-644E-833A-20E7333819D0}" type="slidenum">
              <a:rPr lang="en-US" smtClean="0"/>
              <a:t>‹#›</a:t>
            </a:fld>
            <a:endParaRPr lang="en-US"/>
          </a:p>
        </p:txBody>
      </p:sp>
    </p:spTree>
    <p:extLst>
      <p:ext uri="{BB962C8B-B14F-4D97-AF65-F5344CB8AC3E}">
        <p14:creationId xmlns:p14="http://schemas.microsoft.com/office/powerpoint/2010/main" val="9643649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5592415" y="636255"/>
            <a:ext cx="4121426" cy="1194719"/>
          </a:xfrm>
          <a:prstGeom prst="rect">
            <a:avLst/>
          </a:prstGeom>
        </p:spPr>
      </p:pic>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p>
            <a:r>
              <a:rPr lang="en-US"/>
              <a:t>Click icon to add picture</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Tree>
    <p:extLst>
      <p:ext uri="{BB962C8B-B14F-4D97-AF65-F5344CB8AC3E}">
        <p14:creationId xmlns:p14="http://schemas.microsoft.com/office/powerpoint/2010/main" val="12667199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Tree>
    <p:extLst>
      <p:ext uri="{BB962C8B-B14F-4D97-AF65-F5344CB8AC3E}">
        <p14:creationId xmlns:p14="http://schemas.microsoft.com/office/powerpoint/2010/main" val="21343424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r>
              <a:rPr lang="en-US"/>
              <a:t>Click icon to add picture</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r>
              <a:rPr lang="en-US"/>
              <a:t>Click icon to add picture</a:t>
            </a:r>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r>
              <a:rPr lang="en-US"/>
              <a:t>Click icon to add picture</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r>
              <a:rPr lang="en-US"/>
              <a:t>Click icon to add picture</a:t>
            </a:r>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Tree>
    <p:extLst>
      <p:ext uri="{BB962C8B-B14F-4D97-AF65-F5344CB8AC3E}">
        <p14:creationId xmlns:p14="http://schemas.microsoft.com/office/powerpoint/2010/main" val="1952181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6/8/2026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903410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Tree>
    <p:extLst>
      <p:ext uri="{BB962C8B-B14F-4D97-AF65-F5344CB8AC3E}">
        <p14:creationId xmlns:p14="http://schemas.microsoft.com/office/powerpoint/2010/main" val="33877995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p:txBody>
          <a:bodyPr/>
          <a:lstStyle/>
          <a:p>
            <a:fld id="{B3F0CCF6-7F1D-1243-94FE-BC32E4D380E0}" type="slidenum">
              <a:rPr lang="en-US" smtClean="0"/>
              <a:t>‹#›</a:t>
            </a:fld>
            <a:endParaRPr lang="en-US"/>
          </a:p>
        </p:txBody>
      </p:sp>
    </p:spTree>
    <p:extLst>
      <p:ext uri="{BB962C8B-B14F-4D97-AF65-F5344CB8AC3E}">
        <p14:creationId xmlns:p14="http://schemas.microsoft.com/office/powerpoint/2010/main" val="187384675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r>
              <a:rPr lang="en-US"/>
              <a:t>Click icon to add picture</a:t>
            </a:r>
          </a:p>
        </p:txBody>
      </p:sp>
    </p:spTree>
    <p:extLst>
      <p:ext uri="{BB962C8B-B14F-4D97-AF65-F5344CB8AC3E}">
        <p14:creationId xmlns:p14="http://schemas.microsoft.com/office/powerpoint/2010/main" val="27844460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E7FB644-43A6-A573-36CC-9410FE51C067}"/>
              </a:ext>
            </a:extLst>
          </p:cNvPr>
          <p:cNvSpPr>
            <a:spLocks noGrp="1"/>
          </p:cNvSpPr>
          <p:nvPr>
            <p:ph type="sldNum" sz="quarter" idx="12"/>
          </p:nvPr>
        </p:nvSpPr>
        <p:spPr/>
        <p:txBody>
          <a:bodyPr/>
          <a:lstStyle/>
          <a:p>
            <a:fld id="{B3F0CCF6-7F1D-1243-94FE-BC32E4D380E0}" type="slidenum">
              <a:rPr lang="en-US" smtClean="0"/>
              <a:t>‹#›</a:t>
            </a:fld>
            <a:endParaRPr lang="en-US"/>
          </a:p>
        </p:txBody>
      </p:sp>
    </p:spTree>
    <p:extLst>
      <p:ext uri="{BB962C8B-B14F-4D97-AF65-F5344CB8AC3E}">
        <p14:creationId xmlns:p14="http://schemas.microsoft.com/office/powerpoint/2010/main" val="9957937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A9151B5-5A05-B5FF-1565-8C299B84D543}"/>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1"/>
              </a:ext>
            </a:extLst>
          </p:cNvPr>
          <p:cNvPicPr>
            <a:picLocks noChangeAspect="1"/>
          </p:cNvPicPr>
          <p:nvPr userDrawn="1"/>
        </p:nvPicPr>
        <p:blipFill rotWithShape="1">
          <a:blip r:embed="rId2"/>
          <a:srcRect l="33313"/>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r>
              <a:rPr lang="en-US"/>
              <a:t>Click icon to add picture</a:t>
            </a:r>
          </a:p>
        </p:txBody>
      </p:sp>
    </p:spTree>
    <p:extLst>
      <p:ext uri="{BB962C8B-B14F-4D97-AF65-F5344CB8AC3E}">
        <p14:creationId xmlns:p14="http://schemas.microsoft.com/office/powerpoint/2010/main" val="8428836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Tree>
    <p:extLst>
      <p:ext uri="{BB962C8B-B14F-4D97-AF65-F5344CB8AC3E}">
        <p14:creationId xmlns:p14="http://schemas.microsoft.com/office/powerpoint/2010/main" val="375461742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r>
              <a:rPr lang="en-US"/>
              <a:t>Click icon to add picture</a:t>
            </a:r>
          </a:p>
        </p:txBody>
      </p:sp>
    </p:spTree>
    <p:extLst>
      <p:ext uri="{BB962C8B-B14F-4D97-AF65-F5344CB8AC3E}">
        <p14:creationId xmlns:p14="http://schemas.microsoft.com/office/powerpoint/2010/main" val="36117426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r>
              <a:rPr lang="en-US"/>
              <a:t>Click icon to add picture</a:t>
            </a:r>
          </a:p>
        </p:txBody>
      </p:sp>
    </p:spTree>
    <p:extLst>
      <p:ext uri="{BB962C8B-B14F-4D97-AF65-F5344CB8AC3E}">
        <p14:creationId xmlns:p14="http://schemas.microsoft.com/office/powerpoint/2010/main" val="18277435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Tree>
    <p:extLst>
      <p:ext uri="{BB962C8B-B14F-4D97-AF65-F5344CB8AC3E}">
        <p14:creationId xmlns:p14="http://schemas.microsoft.com/office/powerpoint/2010/main" val="38441731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Tree>
    <p:extLst>
      <p:ext uri="{BB962C8B-B14F-4D97-AF65-F5344CB8AC3E}">
        <p14:creationId xmlns:p14="http://schemas.microsoft.com/office/powerpoint/2010/main" val="2923791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11871876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
        <p:nvSpPr>
          <p:cNvPr id="5" name="Slide Number Placeholder 4">
            <a:extLst>
              <a:ext uri="{FF2B5EF4-FFF2-40B4-BE49-F238E27FC236}">
                <a16:creationId xmlns:a16="http://schemas.microsoft.com/office/drawing/2014/main" id="{FC00D2C9-46DA-5495-EA64-D5FD83AF0B3B}"/>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3403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
        <p:nvSpPr>
          <p:cNvPr id="5" name="Slide Number Placeholder 4">
            <a:extLst>
              <a:ext uri="{FF2B5EF4-FFF2-40B4-BE49-F238E27FC236}">
                <a16:creationId xmlns:a16="http://schemas.microsoft.com/office/drawing/2014/main" id="{FC00D2C9-46DA-5495-EA64-D5FD83AF0B3B}"/>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69511688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
        <p:nvSpPr>
          <p:cNvPr id="5" name="Slide Number Placeholder 4">
            <a:extLst>
              <a:ext uri="{FF2B5EF4-FFF2-40B4-BE49-F238E27FC236}">
                <a16:creationId xmlns:a16="http://schemas.microsoft.com/office/drawing/2014/main" id="{FC00D2C9-46DA-5495-EA64-D5FD83AF0B3B}"/>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Tree>
    <p:extLst>
      <p:ext uri="{BB962C8B-B14F-4D97-AF65-F5344CB8AC3E}">
        <p14:creationId xmlns:p14="http://schemas.microsoft.com/office/powerpoint/2010/main" val="317836752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
        <p:nvSpPr>
          <p:cNvPr id="5" name="Slide Number Placeholder 4">
            <a:extLst>
              <a:ext uri="{FF2B5EF4-FFF2-40B4-BE49-F238E27FC236}">
                <a16:creationId xmlns:a16="http://schemas.microsoft.com/office/drawing/2014/main" id="{FC00D2C9-46DA-5495-EA64-D5FD83AF0B3B}"/>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Tree>
    <p:extLst>
      <p:ext uri="{BB962C8B-B14F-4D97-AF65-F5344CB8AC3E}">
        <p14:creationId xmlns:p14="http://schemas.microsoft.com/office/powerpoint/2010/main" val="6484512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
        <p:nvSpPr>
          <p:cNvPr id="5" name="Slide Number Placeholder 4">
            <a:extLst>
              <a:ext uri="{FF2B5EF4-FFF2-40B4-BE49-F238E27FC236}">
                <a16:creationId xmlns:a16="http://schemas.microsoft.com/office/drawing/2014/main" id="{FC00D2C9-46DA-5495-EA64-D5FD83AF0B3B}"/>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Tree>
    <p:extLst>
      <p:ext uri="{BB962C8B-B14F-4D97-AF65-F5344CB8AC3E}">
        <p14:creationId xmlns:p14="http://schemas.microsoft.com/office/powerpoint/2010/main" val="37738771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
        <p:nvSpPr>
          <p:cNvPr id="5" name="Slide Number Placeholder 4">
            <a:extLst>
              <a:ext uri="{FF2B5EF4-FFF2-40B4-BE49-F238E27FC236}">
                <a16:creationId xmlns:a16="http://schemas.microsoft.com/office/drawing/2014/main" id="{FC00D2C9-46DA-5495-EA64-D5FD83AF0B3B}"/>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Tree>
    <p:extLst>
      <p:ext uri="{BB962C8B-B14F-4D97-AF65-F5344CB8AC3E}">
        <p14:creationId xmlns:p14="http://schemas.microsoft.com/office/powerpoint/2010/main" val="7035599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p:txBody>
          <a:bodyPr/>
          <a:lstStyle/>
          <a:p>
            <a:fld id="{B3F0CCF6-7F1D-1243-94FE-BC32E4D380E0}" type="slidenum">
              <a:rPr lang="en-US" smtClean="0"/>
              <a:t>‹#›</a:t>
            </a:fld>
            <a:endParaRPr lang="en-US"/>
          </a:p>
        </p:txBody>
      </p:sp>
    </p:spTree>
    <p:extLst>
      <p:ext uri="{BB962C8B-B14F-4D97-AF65-F5344CB8AC3E}">
        <p14:creationId xmlns:p14="http://schemas.microsoft.com/office/powerpoint/2010/main" val="10028592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11522963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Tree>
    <p:extLst>
      <p:ext uri="{BB962C8B-B14F-4D97-AF65-F5344CB8AC3E}">
        <p14:creationId xmlns:p14="http://schemas.microsoft.com/office/powerpoint/2010/main" val="11717777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2E6FA-D49A-AEAE-40E6-09FB184700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D83F99-0003-057B-EE31-4A83280A1F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821578-E424-3BC4-67FE-C7A655576BF0}"/>
              </a:ext>
            </a:extLst>
          </p:cNvPr>
          <p:cNvSpPr>
            <a:spLocks noGrp="1"/>
          </p:cNvSpPr>
          <p:nvPr>
            <p:ph type="dt" sz="half" idx="10"/>
          </p:nvPr>
        </p:nvSpPr>
        <p:spPr/>
        <p:txBody>
          <a:bodyPr/>
          <a:lstStyle/>
          <a:p>
            <a:fld id="{5EB72F0D-CC05-4A35-94F6-7EBB5AF923EC}" type="datetime1">
              <a:rPr lang="en-US" smtClean="0"/>
              <a:t>6/8/2026</a:t>
            </a:fld>
            <a:endParaRPr lang="en-US"/>
          </a:p>
        </p:txBody>
      </p:sp>
      <p:sp>
        <p:nvSpPr>
          <p:cNvPr id="5" name="Footer Placeholder 4">
            <a:extLst>
              <a:ext uri="{FF2B5EF4-FFF2-40B4-BE49-F238E27FC236}">
                <a16:creationId xmlns:a16="http://schemas.microsoft.com/office/drawing/2014/main" id="{F3513E69-743D-9723-1F69-73FD19720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156807-6814-6A3B-3FCF-11F507C89989}"/>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2742663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6/8/2026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917895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FEC27-82D1-4E5E-33E1-9024108ECA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AD82AF-A850-5B63-E5BC-1D6B4416B4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E68526-6947-253D-147C-AA6904BA331E}"/>
              </a:ext>
            </a:extLst>
          </p:cNvPr>
          <p:cNvSpPr>
            <a:spLocks noGrp="1"/>
          </p:cNvSpPr>
          <p:nvPr>
            <p:ph type="dt" sz="half" idx="10"/>
          </p:nvPr>
        </p:nvSpPr>
        <p:spPr/>
        <p:txBody>
          <a:bodyPr/>
          <a:lstStyle/>
          <a:p>
            <a:fld id="{D41BEC2D-6777-485A-9C3A-850764C01E67}" type="datetime1">
              <a:rPr lang="en-US" smtClean="0"/>
              <a:t>6/8/2026</a:t>
            </a:fld>
            <a:endParaRPr lang="en-US"/>
          </a:p>
        </p:txBody>
      </p:sp>
      <p:sp>
        <p:nvSpPr>
          <p:cNvPr id="5" name="Footer Placeholder 4">
            <a:extLst>
              <a:ext uri="{FF2B5EF4-FFF2-40B4-BE49-F238E27FC236}">
                <a16:creationId xmlns:a16="http://schemas.microsoft.com/office/drawing/2014/main" id="{1E8AD088-CCEF-4F3D-E5B0-83C432835E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EFD24E-8595-C891-FA1D-BFEDD2B2A276}"/>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367485777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49E61-1261-9CEC-A722-57D4165329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0352B6-5F6A-3B90-B23E-7DCB3E1ACF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AA2661-A946-3600-EE7A-977E7D5247B4}"/>
              </a:ext>
            </a:extLst>
          </p:cNvPr>
          <p:cNvSpPr>
            <a:spLocks noGrp="1"/>
          </p:cNvSpPr>
          <p:nvPr>
            <p:ph type="dt" sz="half" idx="10"/>
          </p:nvPr>
        </p:nvSpPr>
        <p:spPr/>
        <p:txBody>
          <a:bodyPr/>
          <a:lstStyle/>
          <a:p>
            <a:fld id="{2122D467-E759-4E14-A5CE-E6DC72DF14D3}" type="datetime1">
              <a:rPr lang="en-US" smtClean="0"/>
              <a:t>6/8/2026</a:t>
            </a:fld>
            <a:endParaRPr lang="en-US"/>
          </a:p>
        </p:txBody>
      </p:sp>
      <p:sp>
        <p:nvSpPr>
          <p:cNvPr id="5" name="Footer Placeholder 4">
            <a:extLst>
              <a:ext uri="{FF2B5EF4-FFF2-40B4-BE49-F238E27FC236}">
                <a16:creationId xmlns:a16="http://schemas.microsoft.com/office/drawing/2014/main" id="{C4C3D503-3079-66EB-CBE4-DB95B93B1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0EA5A-EF43-6A99-5D89-AA5F7DBB1040}"/>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87182430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7C773-39AC-242B-0E52-B257A4B24E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643840-23FC-7D2E-30C0-E603BFAC47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BFAA86-5D28-19AE-6B7A-2C95076F72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134A53-6894-8146-3638-6AE85023D3F3}"/>
              </a:ext>
            </a:extLst>
          </p:cNvPr>
          <p:cNvSpPr>
            <a:spLocks noGrp="1"/>
          </p:cNvSpPr>
          <p:nvPr>
            <p:ph type="dt" sz="half" idx="10"/>
          </p:nvPr>
        </p:nvSpPr>
        <p:spPr/>
        <p:txBody>
          <a:bodyPr/>
          <a:lstStyle/>
          <a:p>
            <a:fld id="{CFC6D442-DD1C-481E-8618-1078C20D2F0A}" type="datetime1">
              <a:rPr lang="en-US" smtClean="0"/>
              <a:t>6/8/2026</a:t>
            </a:fld>
            <a:endParaRPr lang="en-US"/>
          </a:p>
        </p:txBody>
      </p:sp>
      <p:sp>
        <p:nvSpPr>
          <p:cNvPr id="6" name="Footer Placeholder 5">
            <a:extLst>
              <a:ext uri="{FF2B5EF4-FFF2-40B4-BE49-F238E27FC236}">
                <a16:creationId xmlns:a16="http://schemas.microsoft.com/office/drawing/2014/main" id="{9B08ECF2-5890-3D8F-8598-1608A8B4C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A1007-91C6-ECAE-8526-518B90021222}"/>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393654038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B6C0-15ED-1E52-B59E-F65A05CD8A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9C798E-CBAD-005E-2908-8AD8257B28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5B8E97-9E26-AF1B-2C0F-D1057D9004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BA5861-66D1-416D-DEBD-4C90023227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72BD09-5698-F45C-26C0-85E3E175B1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E2DB9E-E928-64E8-DA85-9664B3FE0EE1}"/>
              </a:ext>
            </a:extLst>
          </p:cNvPr>
          <p:cNvSpPr>
            <a:spLocks noGrp="1"/>
          </p:cNvSpPr>
          <p:nvPr>
            <p:ph type="dt" sz="half" idx="10"/>
          </p:nvPr>
        </p:nvSpPr>
        <p:spPr/>
        <p:txBody>
          <a:bodyPr/>
          <a:lstStyle/>
          <a:p>
            <a:fld id="{2C6AB45C-5EC5-4777-AAF0-D9FD9FD2ED5C}" type="datetime1">
              <a:rPr lang="en-US" smtClean="0"/>
              <a:t>6/8/2026</a:t>
            </a:fld>
            <a:endParaRPr lang="en-US"/>
          </a:p>
        </p:txBody>
      </p:sp>
      <p:sp>
        <p:nvSpPr>
          <p:cNvPr id="8" name="Footer Placeholder 7">
            <a:extLst>
              <a:ext uri="{FF2B5EF4-FFF2-40B4-BE49-F238E27FC236}">
                <a16:creationId xmlns:a16="http://schemas.microsoft.com/office/drawing/2014/main" id="{F9B5229A-6674-E35B-8A0F-84B5F33513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5BA600-4B66-C490-DF54-9F085B506BFB}"/>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37998291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4797A-D88A-DAC6-602C-33CA4FD370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FCCB32-06D7-0452-F0C2-C11002B8A25A}"/>
              </a:ext>
            </a:extLst>
          </p:cNvPr>
          <p:cNvSpPr>
            <a:spLocks noGrp="1"/>
          </p:cNvSpPr>
          <p:nvPr>
            <p:ph type="dt" sz="half" idx="10"/>
          </p:nvPr>
        </p:nvSpPr>
        <p:spPr/>
        <p:txBody>
          <a:bodyPr/>
          <a:lstStyle/>
          <a:p>
            <a:fld id="{A3B7039F-C9FA-4445-AE04-3E2C46C391BB}" type="datetime1">
              <a:rPr lang="en-US" smtClean="0"/>
              <a:t>6/8/2026</a:t>
            </a:fld>
            <a:endParaRPr lang="en-US"/>
          </a:p>
        </p:txBody>
      </p:sp>
      <p:sp>
        <p:nvSpPr>
          <p:cNvPr id="4" name="Footer Placeholder 3">
            <a:extLst>
              <a:ext uri="{FF2B5EF4-FFF2-40B4-BE49-F238E27FC236}">
                <a16:creationId xmlns:a16="http://schemas.microsoft.com/office/drawing/2014/main" id="{1F9453A3-69C8-CD18-286E-545A90FEF2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CFDB84-27D2-EF59-CF5E-5846579D712A}"/>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247830047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7EDA2B-5A1B-BAF1-823B-74B74C9B3C7C}"/>
              </a:ext>
            </a:extLst>
          </p:cNvPr>
          <p:cNvSpPr>
            <a:spLocks noGrp="1"/>
          </p:cNvSpPr>
          <p:nvPr>
            <p:ph type="dt" sz="half" idx="10"/>
          </p:nvPr>
        </p:nvSpPr>
        <p:spPr/>
        <p:txBody>
          <a:bodyPr/>
          <a:lstStyle/>
          <a:p>
            <a:fld id="{B3584E7C-5F3E-4EA5-B9E0-C126F8B15B8A}" type="datetime1">
              <a:rPr lang="en-US" smtClean="0"/>
              <a:t>6/8/2026</a:t>
            </a:fld>
            <a:endParaRPr lang="en-US"/>
          </a:p>
        </p:txBody>
      </p:sp>
      <p:sp>
        <p:nvSpPr>
          <p:cNvPr id="3" name="Footer Placeholder 2">
            <a:extLst>
              <a:ext uri="{FF2B5EF4-FFF2-40B4-BE49-F238E27FC236}">
                <a16:creationId xmlns:a16="http://schemas.microsoft.com/office/drawing/2014/main" id="{44B3EBC5-2B6D-8ACA-D919-6ED974722B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0265E24-11ED-ED71-8AE2-65B946CB2829}"/>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16394713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9EFF1-E155-33ED-42D5-FF3B0734E1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D44774-26B2-D702-6C18-0C58ED1B28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D88982-5457-EA69-7EB1-012C1D91C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93A87B-D53E-BBF9-34D6-69425C714B68}"/>
              </a:ext>
            </a:extLst>
          </p:cNvPr>
          <p:cNvSpPr>
            <a:spLocks noGrp="1"/>
          </p:cNvSpPr>
          <p:nvPr>
            <p:ph type="dt" sz="half" idx="10"/>
          </p:nvPr>
        </p:nvSpPr>
        <p:spPr/>
        <p:txBody>
          <a:bodyPr/>
          <a:lstStyle/>
          <a:p>
            <a:fld id="{B41EE87D-6CBF-4EA5-B396-0714273C9660}" type="datetime1">
              <a:rPr lang="en-US" smtClean="0"/>
              <a:t>6/8/2026</a:t>
            </a:fld>
            <a:endParaRPr lang="en-US"/>
          </a:p>
        </p:txBody>
      </p:sp>
      <p:sp>
        <p:nvSpPr>
          <p:cNvPr id="6" name="Footer Placeholder 5">
            <a:extLst>
              <a:ext uri="{FF2B5EF4-FFF2-40B4-BE49-F238E27FC236}">
                <a16:creationId xmlns:a16="http://schemas.microsoft.com/office/drawing/2014/main" id="{850CF589-3640-F04F-EC00-64F6804429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67FCDA-629A-A49E-1F5B-978E71CBBBB3}"/>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25695014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C9C5-970F-4B7B-B0EC-1C03F2A99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920CC2-E0BF-6B2F-7252-4BD8C7736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622BB9-33B1-56F5-617B-CCFC6B156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8016DB-A00A-9926-26E9-8B32BEDC76AD}"/>
              </a:ext>
            </a:extLst>
          </p:cNvPr>
          <p:cNvSpPr>
            <a:spLocks noGrp="1"/>
          </p:cNvSpPr>
          <p:nvPr>
            <p:ph type="dt" sz="half" idx="10"/>
          </p:nvPr>
        </p:nvSpPr>
        <p:spPr/>
        <p:txBody>
          <a:bodyPr/>
          <a:lstStyle/>
          <a:p>
            <a:fld id="{E9A88052-E85C-4FFE-8A7C-8E9E45BBD2C6}" type="datetime1">
              <a:rPr lang="en-US" smtClean="0"/>
              <a:t>6/8/2026</a:t>
            </a:fld>
            <a:endParaRPr lang="en-US"/>
          </a:p>
        </p:txBody>
      </p:sp>
      <p:sp>
        <p:nvSpPr>
          <p:cNvPr id="6" name="Footer Placeholder 5">
            <a:extLst>
              <a:ext uri="{FF2B5EF4-FFF2-40B4-BE49-F238E27FC236}">
                <a16:creationId xmlns:a16="http://schemas.microsoft.com/office/drawing/2014/main" id="{088B2DD7-F93A-3067-B276-1C7B17BF69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64F4BC-6674-9BB6-501D-DC3FC8CD804C}"/>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291385725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38B49-6B9A-3456-016B-38C4D1E32F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557F66-2EDA-1A46-2BDD-6511277E09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6F233F-4A15-67BE-9B69-AACFF10EEBAD}"/>
              </a:ext>
            </a:extLst>
          </p:cNvPr>
          <p:cNvSpPr>
            <a:spLocks noGrp="1"/>
          </p:cNvSpPr>
          <p:nvPr>
            <p:ph type="dt" sz="half" idx="10"/>
          </p:nvPr>
        </p:nvSpPr>
        <p:spPr/>
        <p:txBody>
          <a:bodyPr/>
          <a:lstStyle/>
          <a:p>
            <a:fld id="{1DC3AE6B-F444-4D19-8107-BF9D00489085}" type="datetime1">
              <a:rPr lang="en-US" smtClean="0"/>
              <a:t>6/8/2026</a:t>
            </a:fld>
            <a:endParaRPr lang="en-US"/>
          </a:p>
        </p:txBody>
      </p:sp>
      <p:sp>
        <p:nvSpPr>
          <p:cNvPr id="5" name="Footer Placeholder 4">
            <a:extLst>
              <a:ext uri="{FF2B5EF4-FFF2-40B4-BE49-F238E27FC236}">
                <a16:creationId xmlns:a16="http://schemas.microsoft.com/office/drawing/2014/main" id="{8F641776-845F-D5DD-1129-0CDFCCC26B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B8F423-D9F3-FF7D-6C68-4BE4581D8F82}"/>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72240011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CB4748-E7AB-AEB5-6C00-67024F931DC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9EA607-6365-0696-60B2-DEE8AD9CD3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2D685C-AA79-9213-564E-A7228A251F5A}"/>
              </a:ext>
            </a:extLst>
          </p:cNvPr>
          <p:cNvSpPr>
            <a:spLocks noGrp="1"/>
          </p:cNvSpPr>
          <p:nvPr>
            <p:ph type="dt" sz="half" idx="10"/>
          </p:nvPr>
        </p:nvSpPr>
        <p:spPr/>
        <p:txBody>
          <a:bodyPr/>
          <a:lstStyle/>
          <a:p>
            <a:fld id="{E4D02800-82F0-4510-87FE-BDB5241200D2}" type="datetime1">
              <a:rPr lang="en-US" smtClean="0"/>
              <a:t>6/8/2026</a:t>
            </a:fld>
            <a:endParaRPr lang="en-US"/>
          </a:p>
        </p:txBody>
      </p:sp>
      <p:sp>
        <p:nvSpPr>
          <p:cNvPr id="5" name="Footer Placeholder 4">
            <a:extLst>
              <a:ext uri="{FF2B5EF4-FFF2-40B4-BE49-F238E27FC236}">
                <a16:creationId xmlns:a16="http://schemas.microsoft.com/office/drawing/2014/main" id="{4AEF834C-0C3A-4E26-7AA3-2243071E5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5BF02-7E93-90EA-D777-619F52DF0DC8}"/>
              </a:ext>
            </a:extLst>
          </p:cNvPr>
          <p:cNvSpPr>
            <a:spLocks noGrp="1"/>
          </p:cNvSpPr>
          <p:nvPr>
            <p:ph type="sldNum" sz="quarter" idx="12"/>
          </p:nvPr>
        </p:nvSpPr>
        <p:spPr/>
        <p:txBody>
          <a:bodyPr/>
          <a:lstStyle/>
          <a:p>
            <a:fld id="{59F5726D-F264-4EBB-8430-9B62B31AB1C3}" type="slidenum">
              <a:rPr lang="en-US" smtClean="0"/>
              <a:t>‹#›</a:t>
            </a:fld>
            <a:endParaRPr lang="en-US"/>
          </a:p>
        </p:txBody>
      </p:sp>
    </p:spTree>
    <p:extLst>
      <p:ext uri="{BB962C8B-B14F-4D97-AF65-F5344CB8AC3E}">
        <p14:creationId xmlns:p14="http://schemas.microsoft.com/office/powerpoint/2010/main" val="27515003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image" Target="../media/image13.png"/><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theme" Target="../theme/theme6.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image" Target="../media/image13.png"/><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theme" Target="../theme/theme8.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23.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0666E-5378-4528-8736-3AB9836DFA05}"/>
              </a:ext>
            </a:extLst>
          </p:cNvPr>
          <p:cNvSpPr>
            <a:spLocks noGrp="1"/>
          </p:cNvSpPr>
          <p:nvPr>
            <p:ph type="body" idx="1"/>
          </p:nvPr>
        </p:nvSpPr>
        <p:spPr>
          <a:xfrm>
            <a:off x="538479" y="1246853"/>
            <a:ext cx="11115043" cy="4694091"/>
          </a:xfrm>
          <a:prstGeom prst="rect">
            <a:avLst/>
          </a:prstGeom>
        </p:spPr>
        <p:txBody>
          <a:bodyPr vert="horz" lIns="0" tIns="45720" rIns="91440" bIns="45720" numCol="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 level</a:t>
            </a:r>
          </a:p>
          <a:p>
            <a:pPr lvl="8"/>
            <a:r>
              <a:rPr lang="en-US"/>
              <a:t>Nine level</a:t>
            </a:r>
          </a:p>
        </p:txBody>
      </p:sp>
      <p:sp>
        <p:nvSpPr>
          <p:cNvPr id="6" name="Slide Number Placeholder 5">
            <a:extLst>
              <a:ext uri="{FF2B5EF4-FFF2-40B4-BE49-F238E27FC236}">
                <a16:creationId xmlns:a16="http://schemas.microsoft.com/office/drawing/2014/main" id="{D1D7EA15-E893-489D-AF56-91E2C2B3AE63}"/>
              </a:ext>
            </a:extLst>
          </p:cNvPr>
          <p:cNvSpPr>
            <a:spLocks noGrp="1"/>
          </p:cNvSpPr>
          <p:nvPr>
            <p:ph type="sldNum" sz="quarter" idx="4"/>
          </p:nvPr>
        </p:nvSpPr>
        <p:spPr>
          <a:xfrm>
            <a:off x="121998" y="6355415"/>
            <a:ext cx="622469" cy="331932"/>
          </a:xfrm>
          <a:prstGeom prst="rect">
            <a:avLst/>
          </a:prstGeom>
        </p:spPr>
        <p:txBody>
          <a:bodyPr vert="horz" lIns="91440" tIns="45720" rIns="91440" bIns="45720" numCol="1" rtlCol="0" anchor="ctr"/>
          <a:lstStyle>
            <a:lvl1pPr algn="l">
              <a:defRPr sz="1200">
                <a:solidFill>
                  <a:schemeClr val="tx1"/>
                </a:solidFill>
                <a:latin typeface="Calibri" charset="0"/>
                <a:ea typeface="Calibri" charset="0"/>
                <a:cs typeface="Calibri" charset="0"/>
              </a:defRPr>
            </a:lvl1pPr>
          </a:lstStyle>
          <a:p>
            <a:fld id="{1A6EDD1C-0EF8-4B1A-B820-5E6CBEB03D26}" type="slidenum">
              <a:rPr lang="en-US" smtClean="0"/>
              <a:pPr/>
              <a:t>‹#›</a:t>
            </a:fld>
            <a:endParaRPr lang="en-US"/>
          </a:p>
        </p:txBody>
      </p:sp>
      <p:sp>
        <p:nvSpPr>
          <p:cNvPr id="49" name="Freeform 16">
            <a:extLst>
              <a:ext uri="{FF2B5EF4-FFF2-40B4-BE49-F238E27FC236}">
                <a16:creationId xmlns:a16="http://schemas.microsoft.com/office/drawing/2014/main" id="{C7834AEE-9269-4C49-A0B9-5CFCC2A53C0B}"/>
              </a:ext>
            </a:extLst>
          </p:cNvPr>
          <p:cNvSpPr>
            <a:spLocks/>
          </p:cNvSpPr>
          <p:nvPr userDrawn="1"/>
        </p:nvSpPr>
        <p:spPr>
          <a:xfrm>
            <a:off x="9994564" y="5905315"/>
            <a:ext cx="352425" cy="311151"/>
          </a:xfrm>
          <a:custGeom>
            <a:avLst/>
            <a:gdLst>
              <a:gd name="T0" fmla="*/ 53 w 222"/>
              <a:gd name="T1" fmla="*/ 196 h 196"/>
              <a:gd name="T2" fmla="*/ 0 w 222"/>
              <a:gd name="T3" fmla="*/ 101 h 196"/>
              <a:gd name="T4" fmla="*/ 53 w 222"/>
              <a:gd name="T5" fmla="*/ 0 h 196"/>
              <a:gd name="T6" fmla="*/ 169 w 222"/>
              <a:gd name="T7" fmla="*/ 0 h 196"/>
              <a:gd name="T8" fmla="*/ 222 w 222"/>
              <a:gd name="T9" fmla="*/ 101 h 196"/>
              <a:gd name="T10" fmla="*/ 169 w 222"/>
              <a:gd name="T11" fmla="*/ 196 h 196"/>
              <a:gd name="T12" fmla="*/ 53 w 222"/>
              <a:gd name="T13" fmla="*/ 196 h 196"/>
            </a:gdLst>
            <a:ahLst/>
            <a:cxnLst>
              <a:cxn ang="0">
                <a:pos x="T0" y="T1"/>
              </a:cxn>
              <a:cxn ang="0">
                <a:pos x="T2" y="T3"/>
              </a:cxn>
              <a:cxn ang="0">
                <a:pos x="T4" y="T5"/>
              </a:cxn>
              <a:cxn ang="0">
                <a:pos x="T6" y="T7"/>
              </a:cxn>
              <a:cxn ang="0">
                <a:pos x="T8" y="T9"/>
              </a:cxn>
              <a:cxn ang="0">
                <a:pos x="T10" y="T11"/>
              </a:cxn>
              <a:cxn ang="0">
                <a:pos x="T12" y="T13"/>
              </a:cxn>
            </a:cxnLst>
            <a:rect l="0" t="0" r="r" b="b"/>
            <a:pathLst>
              <a:path w="222" h="196">
                <a:moveTo>
                  <a:pt x="53" y="196"/>
                </a:moveTo>
                <a:lnTo>
                  <a:pt x="0" y="101"/>
                </a:lnTo>
                <a:lnTo>
                  <a:pt x="53" y="0"/>
                </a:lnTo>
                <a:lnTo>
                  <a:pt x="169" y="0"/>
                </a:lnTo>
                <a:lnTo>
                  <a:pt x="222" y="101"/>
                </a:lnTo>
                <a:lnTo>
                  <a:pt x="169" y="196"/>
                </a:lnTo>
                <a:lnTo>
                  <a:pt x="53"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50" name="Freeform 17">
            <a:extLst>
              <a:ext uri="{FF2B5EF4-FFF2-40B4-BE49-F238E27FC236}">
                <a16:creationId xmlns:a16="http://schemas.microsoft.com/office/drawing/2014/main" id="{4131C01E-8716-402E-84FA-11040A7BF5F8}"/>
              </a:ext>
            </a:extLst>
          </p:cNvPr>
          <p:cNvSpPr>
            <a:spLocks/>
          </p:cNvSpPr>
          <p:nvPr userDrawn="1"/>
        </p:nvSpPr>
        <p:spPr>
          <a:xfrm>
            <a:off x="9951699" y="5871978"/>
            <a:ext cx="438151" cy="377825"/>
          </a:xfrm>
          <a:custGeom>
            <a:avLst/>
            <a:gdLst>
              <a:gd name="T0" fmla="*/ 207 w 276"/>
              <a:gd name="T1" fmla="*/ 0 h 238"/>
              <a:gd name="T2" fmla="*/ 69 w 276"/>
              <a:gd name="T3" fmla="*/ 0 h 238"/>
              <a:gd name="T4" fmla="*/ 0 w 276"/>
              <a:gd name="T5" fmla="*/ 122 h 238"/>
              <a:gd name="T6" fmla="*/ 69 w 276"/>
              <a:gd name="T7" fmla="*/ 238 h 238"/>
              <a:gd name="T8" fmla="*/ 207 w 276"/>
              <a:gd name="T9" fmla="*/ 238 h 238"/>
              <a:gd name="T10" fmla="*/ 276 w 276"/>
              <a:gd name="T11" fmla="*/ 122 h 238"/>
              <a:gd name="T12" fmla="*/ 207 w 276"/>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276" h="238">
                <a:moveTo>
                  <a:pt x="207" y="0"/>
                </a:moveTo>
                <a:lnTo>
                  <a:pt x="69" y="0"/>
                </a:lnTo>
                <a:lnTo>
                  <a:pt x="0" y="122"/>
                </a:lnTo>
                <a:lnTo>
                  <a:pt x="69" y="238"/>
                </a:lnTo>
                <a:lnTo>
                  <a:pt x="207" y="238"/>
                </a:lnTo>
                <a:lnTo>
                  <a:pt x="276" y="122"/>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7" name="Title Placeholder 6"/>
          <p:cNvSpPr>
            <a:spLocks noGrp="1"/>
          </p:cNvSpPr>
          <p:nvPr>
            <p:ph type="title"/>
          </p:nvPr>
        </p:nvSpPr>
        <p:spPr>
          <a:xfrm>
            <a:off x="538479" y="308513"/>
            <a:ext cx="11115043" cy="763599"/>
          </a:xfrm>
          <a:prstGeom prst="rect">
            <a:avLst/>
          </a:prstGeom>
        </p:spPr>
        <p:txBody>
          <a:bodyPr vert="horz" lIns="91440" tIns="45720" rIns="91440" bIns="45720" numCol="1" rtlCol="0" anchor="ctr">
            <a:noAutofit/>
          </a:bodyPr>
          <a:lstStyle/>
          <a:p>
            <a:r>
              <a:rPr lang="en-US"/>
              <a:t>Click To Edit Master Title Style</a:t>
            </a:r>
          </a:p>
        </p:txBody>
      </p:sp>
      <p:pic>
        <p:nvPicPr>
          <p:cNvPr id="8" name="Google Shape;6;p28" descr="Picture 32">
            <a:extLst>
              <a:ext uri="{FF2B5EF4-FFF2-40B4-BE49-F238E27FC236}">
                <a16:creationId xmlns:a16="http://schemas.microsoft.com/office/drawing/2014/main" id="{DC5CAB9F-D542-BF4A-BFB7-88DCDBC5D4D9}"/>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0573943" y="6318888"/>
            <a:ext cx="1304067" cy="288016"/>
          </a:xfrm>
          <a:prstGeom prst="rect">
            <a:avLst/>
          </a:prstGeom>
          <a:noFill/>
          <a:ln>
            <a:noFill/>
          </a:ln>
        </p:spPr>
      </p:pic>
    </p:spTree>
    <p:extLst>
      <p:ext uri="{BB962C8B-B14F-4D97-AF65-F5344CB8AC3E}">
        <p14:creationId xmlns:p14="http://schemas.microsoft.com/office/powerpoint/2010/main" val="974362059"/>
      </p:ext>
    </p:extLst>
  </p:cSld>
  <p:clrMap bg1="lt1" tx1="dk1" bg2="lt2" tx2="dk2" accent1="accent1" accent2="accent2" accent3="accent3" accent4="accent4" accent5="accent5" accent6="accent6" hlink="hlink" folHlink="folHlink"/>
  <p:sldLayoutIdLst>
    <p:sldLayoutId id="2147483774" r:id="rId1"/>
  </p:sldLayoutIdLst>
  <p:transition spd="med">
    <p:fade/>
  </p:transition>
  <p:hf hdr="0" ftr="0" dt="0"/>
  <p:txStyles>
    <p:titleStyle>
      <a:lvl1pPr algn="ctr" defTabSz="914354" rtl="0" eaLnBrk="1" latinLnBrk="0" hangingPunct="1">
        <a:lnSpc>
          <a:spcPct val="90000"/>
        </a:lnSpc>
        <a:spcBef>
          <a:spcPct val="0"/>
        </a:spcBef>
        <a:buNone/>
        <a:defRPr sz="3200" kern="1200" cap="none" baseline="0">
          <a:solidFill>
            <a:schemeClr val="tx1"/>
          </a:solidFill>
          <a:latin typeface="Calibri" charset="0"/>
          <a:ea typeface="Calibri" charset="0"/>
          <a:cs typeface="Calibri" charset="0"/>
        </a:defRPr>
      </a:lvl1pPr>
    </p:titleStyle>
    <p:bodyStyle>
      <a:lvl1pPr marL="228589" indent="-228589" algn="l" defTabSz="914354" rtl="0" eaLnBrk="1" latinLnBrk="0" hangingPunct="1">
        <a:lnSpc>
          <a:spcPct val="120000"/>
        </a:lnSpc>
        <a:spcBef>
          <a:spcPts val="1000"/>
        </a:spcBef>
        <a:buClr>
          <a:schemeClr val="accent1"/>
        </a:buClr>
        <a:buSzPct val="150000"/>
        <a:buFont typeface="Arial" panose="020B0604020202020204" pitchFamily="34" charset="0"/>
        <a:buChar char="›"/>
        <a:defRPr sz="2133" kern="1200">
          <a:solidFill>
            <a:schemeClr val="tx1"/>
          </a:solidFill>
          <a:latin typeface="Calibri" charset="0"/>
          <a:ea typeface="Calibri" charset="0"/>
          <a:cs typeface="Calibri" charset="0"/>
        </a:defRPr>
      </a:lvl1pPr>
      <a:lvl2pPr marL="457178" indent="-228589" algn="l" defTabSz="914354" rtl="0" eaLnBrk="1" latinLnBrk="0" hangingPunct="1">
        <a:lnSpc>
          <a:spcPct val="120000"/>
        </a:lnSpc>
        <a:spcBef>
          <a:spcPts val="500"/>
        </a:spcBef>
        <a:buClr>
          <a:schemeClr val="tx1"/>
        </a:buClr>
        <a:buFont typeface="Arial" panose="020B0604020202020204" pitchFamily="34" charset="0"/>
        <a:buChar char="•"/>
        <a:defRPr sz="1800" kern="1200">
          <a:solidFill>
            <a:schemeClr val="tx1"/>
          </a:solidFill>
          <a:latin typeface="Calibri" charset="0"/>
          <a:ea typeface="Calibri" charset="0"/>
          <a:cs typeface="Calibri" charset="0"/>
        </a:defRPr>
      </a:lvl2pPr>
      <a:lvl3pPr marL="685766" indent="-228589" algn="l" defTabSz="914354" rtl="0" eaLnBrk="1" latinLnBrk="0" hangingPunct="1">
        <a:lnSpc>
          <a:spcPct val="120000"/>
        </a:lnSpc>
        <a:spcBef>
          <a:spcPts val="500"/>
        </a:spcBef>
        <a:buClr>
          <a:schemeClr val="tx1"/>
        </a:buClr>
        <a:buFont typeface="Arial" panose="020B0604020202020204" pitchFamily="34" charset="0"/>
        <a:buChar char="•"/>
        <a:defRPr sz="1600" kern="1200">
          <a:solidFill>
            <a:schemeClr val="tx1"/>
          </a:solidFill>
          <a:latin typeface="Calibri" charset="0"/>
          <a:ea typeface="Calibri" charset="0"/>
          <a:cs typeface="Calibri" charset="0"/>
        </a:defRPr>
      </a:lvl3pPr>
      <a:lvl4pPr marL="914354"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4pPr>
      <a:lvl5pPr marL="114294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5pPr>
      <a:lvl6pPr marL="137153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6pPr>
      <a:lvl7pPr marL="1600120"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7pPr>
      <a:lvl8pPr marL="1828709"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8pPr>
      <a:lvl9pPr marL="2057298"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4" orient="horz" pos="600">
          <p15:clr>
            <a:srgbClr val="F26B43"/>
          </p15:clr>
        </p15:guide>
        <p15:guide id="5" orient="horz" pos="3108">
          <p15:clr>
            <a:srgbClr val="F26B43"/>
          </p15:clr>
        </p15:guide>
        <p15:guide id="6" pos="5472">
          <p15:clr>
            <a:srgbClr val="F26B43"/>
          </p15:clr>
        </p15:guide>
        <p15:guide id="7" pos="288">
          <p15:clr>
            <a:srgbClr val="F26B43"/>
          </p15:clr>
        </p15:guide>
        <p15:guide id="8" pos="756">
          <p15:clr>
            <a:srgbClr val="F26B43"/>
          </p15:clr>
        </p15:guide>
        <p15:guide id="9" orient="horz" pos="86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7409" y="440766"/>
            <a:ext cx="11454121" cy="683329"/>
          </a:xfrm>
          <a:prstGeom prst="rect">
            <a:avLst/>
          </a:prstGeom>
        </p:spPr>
        <p:txBody>
          <a:bodyPr vert="horz" lIns="91440" tIns="45720" rIns="91440" bIns="45720" rtlCol="0" anchor="t">
            <a:spAutoFit/>
          </a:bodyPr>
          <a:lstStyle/>
          <a:p>
            <a:endParaRPr lang="en-US"/>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387409" y="1671687"/>
            <a:ext cx="11454119" cy="43995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5A1E957-FEAD-DB66-5ADB-3AD7D6275371}"/>
              </a:ext>
            </a:extLst>
          </p:cNvPr>
          <p:cNvPicPr>
            <a:picLocks noChangeAspect="1"/>
          </p:cNvPicPr>
          <p:nvPr userDrawn="1"/>
        </p:nvPicPr>
        <p:blipFill>
          <a:blip r:embed="rId3"/>
          <a:stretch>
            <a:fillRect/>
          </a:stretch>
        </p:blipFill>
        <p:spPr>
          <a:xfrm>
            <a:off x="10868829" y="6171869"/>
            <a:ext cx="1046196" cy="545472"/>
          </a:xfrm>
          <a:prstGeom prst="rect">
            <a:avLst/>
          </a:prstGeom>
        </p:spPr>
      </p:pic>
      <p:sp>
        <p:nvSpPr>
          <p:cNvPr id="10" name="TextBox 9">
            <a:extLst>
              <a:ext uri="{FF2B5EF4-FFF2-40B4-BE49-F238E27FC236}">
                <a16:creationId xmlns:a16="http://schemas.microsoft.com/office/drawing/2014/main" id="{F4CD9022-D66E-A77D-A614-D94E421B6093}"/>
              </a:ext>
            </a:extLst>
          </p:cNvPr>
          <p:cNvSpPr txBox="1"/>
          <p:nvPr userDrawn="1"/>
        </p:nvSpPr>
        <p:spPr>
          <a:xfrm>
            <a:off x="151482" y="6648638"/>
            <a:ext cx="1809181" cy="205313"/>
          </a:xfrm>
          <a:prstGeom prst="rect">
            <a:avLst/>
          </a:prstGeom>
          <a:noFill/>
        </p:spPr>
        <p:txBody>
          <a:bodyPr wrap="square" lIns="0" tIns="0" rIns="0" bIns="0" rtlCol="0">
            <a:spAutoFit/>
          </a:bodyPr>
          <a:lstStyle/>
          <a:p>
            <a:r>
              <a:rPr lang="en-US" sz="667" b="0" i="0">
                <a:solidFill>
                  <a:schemeClr val="bg1">
                    <a:lumMod val="50000"/>
                  </a:schemeClr>
                </a:solidFill>
                <a:latin typeface="Haas Grot Disp 55 Roman" panose="020D0504030502050203" pitchFamily="34" charset="77"/>
              </a:rPr>
              <a:t>2022 CrowdStrike, Inc. All rights reserved.</a:t>
            </a:r>
          </a:p>
        </p:txBody>
      </p:sp>
    </p:spTree>
    <p:extLst>
      <p:ext uri="{BB962C8B-B14F-4D97-AF65-F5344CB8AC3E}">
        <p14:creationId xmlns:p14="http://schemas.microsoft.com/office/powerpoint/2010/main" val="3164971172"/>
      </p:ext>
    </p:extLst>
  </p:cSld>
  <p:clrMap bg1="lt1" tx1="dk1" bg2="lt2" tx2="dk2" accent1="accent1" accent2="accent2" accent3="accent3" accent4="accent4" accent5="accent5" accent6="accent6" hlink="hlink" folHlink="folHlink"/>
  <p:sldLayoutIdLst>
    <p:sldLayoutId id="2147483775" r:id="rId1"/>
  </p:sldLayoutIdLst>
  <p:hf sldNum="0" hdr="0" dt="0"/>
  <p:txStyles>
    <p:titleStyle>
      <a:lvl1pPr algn="ctr" defTabSz="609585" rtl="0" eaLnBrk="1" latinLnBrk="0" hangingPunct="1">
        <a:lnSpc>
          <a:spcPct val="90000"/>
        </a:lnSpc>
        <a:spcBef>
          <a:spcPct val="0"/>
        </a:spcBef>
        <a:buNone/>
        <a:defRPr sz="4267" b="1" i="0" kern="1200" cap="none" spc="0" baseline="0">
          <a:solidFill>
            <a:schemeClr val="bg1"/>
          </a:solidFill>
          <a:latin typeface="Haas Grot Disp 75 Bold" panose="020D0504030502050203" pitchFamily="34" charset="77"/>
          <a:ea typeface="Haas Grot Disp 75 Bold" panose="020D0504030502050203" pitchFamily="34" charset="77"/>
          <a:cs typeface="Haas Grot Disp 75 Bold" panose="020D0504030502050203" pitchFamily="34" charset="77"/>
        </a:defRPr>
      </a:lvl1pPr>
    </p:titleStyle>
    <p:bodyStyle>
      <a:lvl1pPr marL="241294" indent="-241294" algn="l" defTabSz="609585" rtl="0" eaLnBrk="1" latinLnBrk="0" hangingPunct="1">
        <a:lnSpc>
          <a:spcPct val="95000"/>
        </a:lnSpc>
        <a:spcBef>
          <a:spcPts val="1067"/>
        </a:spcBef>
        <a:spcAft>
          <a:spcPts val="0"/>
        </a:spcAft>
        <a:buClr>
          <a:schemeClr val="bg1"/>
        </a:buClr>
        <a:buFont typeface="Wingdings" charset="2"/>
        <a:buChar char="§"/>
        <a:tabLst/>
        <a:defRPr sz="2133" b="0" i="0" kern="1200" spc="-27">
          <a:solidFill>
            <a:schemeClr val="bg1"/>
          </a:solidFill>
          <a:latin typeface="Haas Grot Disp 55 Roman" panose="020D0504030502050203" pitchFamily="34" charset="77"/>
          <a:ea typeface="Karla" charset="0"/>
          <a:cs typeface="Haas Grot Disp 55 Roman" panose="020D0504030502050203" pitchFamily="34" charset="77"/>
        </a:defRPr>
      </a:lvl1pPr>
      <a:lvl2pPr marL="482588" indent="-222245" algn="l" defTabSz="609585" rtl="0" eaLnBrk="1" latinLnBrk="0" hangingPunct="1">
        <a:lnSpc>
          <a:spcPct val="95000"/>
        </a:lnSpc>
        <a:spcBef>
          <a:spcPts val="1067"/>
        </a:spcBef>
        <a:spcAft>
          <a:spcPts val="0"/>
        </a:spcAft>
        <a:buClr>
          <a:schemeClr val="bg1"/>
        </a:buClr>
        <a:buFont typeface="Wingdings" charset="2"/>
        <a:buChar char="§"/>
        <a:tabLst/>
        <a:defRPr sz="1867" b="0" i="0" kern="1200" spc="-27">
          <a:solidFill>
            <a:schemeClr val="bg1"/>
          </a:solidFill>
          <a:latin typeface="Haas Grot Disp 55 Roman" panose="020D0504030502050203" pitchFamily="34" charset="77"/>
          <a:ea typeface="Karla" charset="0"/>
          <a:cs typeface="Haas Grot Disp 55 Roman" panose="020D0504030502050203" pitchFamily="34" charset="77"/>
        </a:defRPr>
      </a:lvl2pPr>
      <a:lvl3pPr marL="656150"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3pPr>
      <a:lvl4pPr marL="891095"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4pPr>
      <a:lvl5pPr marL="1071007" indent="-184146" algn="l" defTabSz="609585" rtl="0" eaLnBrk="1" latinLnBrk="0" hangingPunct="1">
        <a:lnSpc>
          <a:spcPct val="95000"/>
        </a:lnSpc>
        <a:spcBef>
          <a:spcPts val="1067"/>
        </a:spcBef>
        <a:spcAft>
          <a:spcPts val="0"/>
        </a:spcAft>
        <a:buClr>
          <a:schemeClr val="bg1"/>
        </a:buClr>
        <a:buFont typeface="Wingdings" charset="2"/>
        <a:buChar char="§"/>
        <a:tabLst/>
        <a:defRPr sz="1600" b="0" i="0" kern="1200" spc="-27" baseline="0">
          <a:solidFill>
            <a:schemeClr val="bg1"/>
          </a:solidFill>
          <a:latin typeface="Haas Grot Disp 55 Roman" panose="020D0504030502050203" pitchFamily="34" charset="77"/>
          <a:ea typeface="Karla" charset="0"/>
          <a:cs typeface="Haas Grot Disp 55 Roman" panose="020D0504030502050203" pitchFamily="34" charset="77"/>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p15:clr>
            <a:srgbClr val="F26B43"/>
          </p15:clr>
        </p15:guide>
        <p15:guide id="5" pos="5593">
          <p15:clr>
            <a:srgbClr val="F26B43"/>
          </p15:clr>
        </p15:guide>
        <p15:guide id="6" orient="horz" pos="2875">
          <p15:clr>
            <a:srgbClr val="F26B43"/>
          </p15:clr>
        </p15:guide>
        <p15:guide id="7" pos="172">
          <p15:clr>
            <a:srgbClr val="F26B43"/>
          </p15:clr>
        </p15:guide>
        <p15:guide id="9" orient="horz" pos="797">
          <p15:clr>
            <a:srgbClr val="F26B43"/>
          </p15:clr>
        </p15:guide>
        <p15:guide id="10" orient="horz" pos="34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6/8/2026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69371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811" r:id="rId13"/>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6243144" y="1825625"/>
            <a:ext cx="5110655" cy="4351338"/>
          </a:xfrm>
          <a:prstGeom prst="rect">
            <a:avLst/>
          </a:prstGeom>
        </p:spPr>
        <p:txBody>
          <a:bodyPr vert="horz" lIns="91440" tIns="45720" rIns="91440" bIns="45720" rtlCol="0">
            <a:normAutofit/>
          </a:bodyPr>
          <a:lstStyle/>
          <a:p>
            <a:r>
              <a:rPr lang="en-US" sz="2800" b="1" u="none" strike="noStrike">
                <a:solidFill>
                  <a:srgbClr val="414042"/>
                </a:solidFill>
                <a:effectLst/>
                <a:latin typeface="Rajdhani" panose="02000000000000000000" pitchFamily="2" charset="77"/>
                <a:cs typeface="Rajdhani" panose="02000000000000000000" pitchFamily="2" charset="77"/>
              </a:rPr>
              <a:t>Title- Rajdhani 36pt</a:t>
            </a:r>
            <a:endParaRPr lang="en-US" sz="1200" b="1">
              <a:solidFill>
                <a:srgbClr val="414042"/>
              </a:solidFill>
              <a:latin typeface="Rajdhani" panose="02000000000000000000" pitchFamily="2" charset="77"/>
              <a:cs typeface="Rajdhani" panose="02000000000000000000" pitchFamily="2" charset="77"/>
            </a:endParaRP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6/8/2026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0058396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0839669"/>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l" defTabSz="914428"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mj-cs"/>
        </a:defRPr>
      </a:lvl1pPr>
    </p:titleStyle>
    <p:bodyStyle>
      <a:lvl1pPr marL="228608" indent="-228608" algn="l" defTabSz="914428" rtl="0" eaLnBrk="1" latinLnBrk="0" hangingPunct="1">
        <a:lnSpc>
          <a:spcPct val="90000"/>
        </a:lnSpc>
        <a:spcBef>
          <a:spcPts val="1000"/>
        </a:spcBef>
        <a:buClr>
          <a:srgbClr val="920075"/>
        </a:buClr>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22" indent="-228608" algn="l" defTabSz="914428" rtl="0" eaLnBrk="1" latinLnBrk="0" hangingPunct="1">
        <a:lnSpc>
          <a:spcPct val="90000"/>
        </a:lnSpc>
        <a:spcBef>
          <a:spcPts val="500"/>
        </a:spcBef>
        <a:buClr>
          <a:srgbClr val="920075"/>
        </a:buClr>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36" indent="-228608" algn="l" defTabSz="914428" rtl="0" eaLnBrk="1" latinLnBrk="0" hangingPunct="1">
        <a:lnSpc>
          <a:spcPct val="90000"/>
        </a:lnSpc>
        <a:spcBef>
          <a:spcPts val="500"/>
        </a:spcBef>
        <a:buClr>
          <a:srgbClr val="920075"/>
        </a:buClr>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50" indent="-228608" algn="l" defTabSz="914428" rtl="0" eaLnBrk="1" latinLnBrk="0" hangingPunct="1">
        <a:lnSpc>
          <a:spcPct val="90000"/>
        </a:lnSpc>
        <a:spcBef>
          <a:spcPts val="500"/>
        </a:spcBef>
        <a:buClr>
          <a:srgbClr val="920075"/>
        </a:buClr>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65" indent="-228608" algn="l" defTabSz="914428" rtl="0" eaLnBrk="1" latinLnBrk="0" hangingPunct="1">
        <a:lnSpc>
          <a:spcPct val="90000"/>
        </a:lnSpc>
        <a:spcBef>
          <a:spcPts val="500"/>
        </a:spcBef>
        <a:buClr>
          <a:srgbClr val="920075"/>
        </a:buClr>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79"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93"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07"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22" indent="-228608" algn="l" defTabSz="91442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8" rtl="0" eaLnBrk="1" latinLnBrk="0" hangingPunct="1">
        <a:defRPr sz="1800" kern="1200">
          <a:solidFill>
            <a:schemeClr val="tx1"/>
          </a:solidFill>
          <a:latin typeface="+mn-lt"/>
          <a:ea typeface="+mn-ea"/>
          <a:cs typeface="+mn-cs"/>
        </a:defRPr>
      </a:lvl1pPr>
      <a:lvl2pPr marL="457214" algn="l" defTabSz="914428" rtl="0" eaLnBrk="1" latinLnBrk="0" hangingPunct="1">
        <a:defRPr sz="1800" kern="1200">
          <a:solidFill>
            <a:schemeClr val="tx1"/>
          </a:solidFill>
          <a:latin typeface="+mn-lt"/>
          <a:ea typeface="+mn-ea"/>
          <a:cs typeface="+mn-cs"/>
        </a:defRPr>
      </a:lvl2pPr>
      <a:lvl3pPr marL="914428" algn="l" defTabSz="914428" rtl="0" eaLnBrk="1" latinLnBrk="0" hangingPunct="1">
        <a:defRPr sz="1800" kern="1200">
          <a:solidFill>
            <a:schemeClr val="tx1"/>
          </a:solidFill>
          <a:latin typeface="+mn-lt"/>
          <a:ea typeface="+mn-ea"/>
          <a:cs typeface="+mn-cs"/>
        </a:defRPr>
      </a:lvl3pPr>
      <a:lvl4pPr marL="1371643" algn="l" defTabSz="914428" rtl="0" eaLnBrk="1" latinLnBrk="0" hangingPunct="1">
        <a:defRPr sz="1800" kern="1200">
          <a:solidFill>
            <a:schemeClr val="tx1"/>
          </a:solidFill>
          <a:latin typeface="+mn-lt"/>
          <a:ea typeface="+mn-ea"/>
          <a:cs typeface="+mn-cs"/>
        </a:defRPr>
      </a:lvl4pPr>
      <a:lvl5pPr marL="1828857" algn="l" defTabSz="914428" rtl="0" eaLnBrk="1" latinLnBrk="0" hangingPunct="1">
        <a:defRPr sz="1800" kern="1200">
          <a:solidFill>
            <a:schemeClr val="tx1"/>
          </a:solidFill>
          <a:latin typeface="+mn-lt"/>
          <a:ea typeface="+mn-ea"/>
          <a:cs typeface="+mn-cs"/>
        </a:defRPr>
      </a:lvl5pPr>
      <a:lvl6pPr marL="2286071" algn="l" defTabSz="914428" rtl="0" eaLnBrk="1" latinLnBrk="0" hangingPunct="1">
        <a:defRPr sz="1800" kern="1200">
          <a:solidFill>
            <a:schemeClr val="tx1"/>
          </a:solidFill>
          <a:latin typeface="+mn-lt"/>
          <a:ea typeface="+mn-ea"/>
          <a:cs typeface="+mn-cs"/>
        </a:defRPr>
      </a:lvl6pPr>
      <a:lvl7pPr marL="2743285" algn="l" defTabSz="914428" rtl="0" eaLnBrk="1" latinLnBrk="0" hangingPunct="1">
        <a:defRPr sz="1800" kern="1200">
          <a:solidFill>
            <a:schemeClr val="tx1"/>
          </a:solidFill>
          <a:latin typeface="+mn-lt"/>
          <a:ea typeface="+mn-ea"/>
          <a:cs typeface="+mn-cs"/>
        </a:defRPr>
      </a:lvl7pPr>
      <a:lvl8pPr marL="3200500" algn="l" defTabSz="914428" rtl="0" eaLnBrk="1" latinLnBrk="0" hangingPunct="1">
        <a:defRPr sz="1800" kern="1200">
          <a:solidFill>
            <a:schemeClr val="tx1"/>
          </a:solidFill>
          <a:latin typeface="+mn-lt"/>
          <a:ea typeface="+mn-ea"/>
          <a:cs typeface="+mn-cs"/>
        </a:defRPr>
      </a:lvl8pPr>
      <a:lvl9pPr marL="3657714" algn="l" defTabSz="91442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46423942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2D6780-B58F-8F8E-04ED-45199A9B70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F7CC8F-6591-FD41-38A1-E9AA43CCC5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6BA8D8-18CC-7A1F-805E-A49678F47D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9370AF-540F-9840-9D65-14F6CB12578E}" type="datetimeFigureOut">
              <a:rPr lang="en-US" smtClean="0"/>
              <a:t>6/8/2026</a:t>
            </a:fld>
            <a:endParaRPr lang="en-US"/>
          </a:p>
        </p:txBody>
      </p:sp>
      <p:sp>
        <p:nvSpPr>
          <p:cNvPr id="5" name="Footer Placeholder 4">
            <a:extLst>
              <a:ext uri="{FF2B5EF4-FFF2-40B4-BE49-F238E27FC236}">
                <a16:creationId xmlns:a16="http://schemas.microsoft.com/office/drawing/2014/main" id="{149F37E3-01BF-2DCC-A474-5BE611CA1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0893E16-F161-2C0A-12B9-AE02FA9C4B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9E66E9-B4D9-644E-833A-20E7333819D0}" type="slidenum">
              <a:rPr lang="en-US" smtClean="0"/>
              <a:t>‹#›</a:t>
            </a:fld>
            <a:endParaRPr lang="en-US"/>
          </a:p>
        </p:txBody>
      </p:sp>
    </p:spTree>
    <p:extLst>
      <p:ext uri="{BB962C8B-B14F-4D97-AF65-F5344CB8AC3E}">
        <p14:creationId xmlns:p14="http://schemas.microsoft.com/office/powerpoint/2010/main" val="2275536760"/>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237FCA6-1582-59DD-9302-682A1331A88B}"/>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Tree>
    <p:extLst>
      <p:ext uri="{BB962C8B-B14F-4D97-AF65-F5344CB8AC3E}">
        <p14:creationId xmlns:p14="http://schemas.microsoft.com/office/powerpoint/2010/main" val="2677402546"/>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 id="2147483841" r:id="rId17"/>
    <p:sldLayoutId id="2147483842" r:id="rId18"/>
    <p:sldLayoutId id="2147483843" r:id="rId19"/>
    <p:sldLayoutId id="2147483844" r:id="rId20"/>
    <p:sldLayoutId id="2147483845" r:id="rId21"/>
    <p:sldLayoutId id="2147483846" r:id="rId22"/>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chemeClr val="accent3"/>
        </a:buClr>
        <a:buFont typeface="Wingdings" pitchFamily="2" charset="2"/>
        <a:buChar char="§"/>
        <a:defRPr sz="2000" b="1"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6A7652-8D28-A6D2-3FE3-6A77C5922F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85DCEB-4687-C106-E4D2-BCD589B09C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B9A68C-4A2F-6490-D4E4-44E0F1554C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99986-D3BC-492A-B6B8-F74FB53D34F4}" type="datetime1">
              <a:rPr lang="en-US" smtClean="0"/>
              <a:t>6/8/2026</a:t>
            </a:fld>
            <a:endParaRPr lang="en-US"/>
          </a:p>
        </p:txBody>
      </p:sp>
      <p:sp>
        <p:nvSpPr>
          <p:cNvPr id="5" name="Footer Placeholder 4">
            <a:extLst>
              <a:ext uri="{FF2B5EF4-FFF2-40B4-BE49-F238E27FC236}">
                <a16:creationId xmlns:a16="http://schemas.microsoft.com/office/drawing/2014/main" id="{F9B139A5-C398-96C3-498D-E47C62370F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434796-3384-EF51-4B37-67AAFFFF70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F5726D-F264-4EBB-8430-9B62B31AB1C3}" type="slidenum">
              <a:rPr lang="en-US" smtClean="0"/>
              <a:t>‹#›</a:t>
            </a:fld>
            <a:endParaRPr lang="en-US"/>
          </a:p>
        </p:txBody>
      </p:sp>
    </p:spTree>
    <p:extLst>
      <p:ext uri="{BB962C8B-B14F-4D97-AF65-F5344CB8AC3E}">
        <p14:creationId xmlns:p14="http://schemas.microsoft.com/office/powerpoint/2010/main" val="59694729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9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8" Type="http://schemas.openxmlformats.org/officeDocument/2006/relationships/hyperlink" Target="https://www.youtube.com/watch?v=M3OhX97q7ws" TargetMode="External"/><Relationship Id="rId3" Type="http://schemas.openxmlformats.org/officeDocument/2006/relationships/hyperlink" Target="https://www.youtube.com/watch?v=ogfDDiRTlBY" TargetMode="External"/><Relationship Id="rId7" Type="http://schemas.openxmlformats.org/officeDocument/2006/relationships/hyperlink" Target="https://www.pluralsight.com/product/skills/demo" TargetMode="External"/><Relationship Id="rId2" Type="http://schemas.openxmlformats.org/officeDocument/2006/relationships/image" Target="../media/image32.svg"/><Relationship Id="rId1" Type="http://schemas.openxmlformats.org/officeDocument/2006/relationships/slideLayout" Target="../slideLayouts/slideLayout18.xml"/><Relationship Id="rId6" Type="http://schemas.openxmlformats.org/officeDocument/2006/relationships/hyperlink" Target="https://www.youtube.com/watch?v=c-JmpLJDwdU" TargetMode="External"/><Relationship Id="rId11" Type="http://schemas.openxmlformats.org/officeDocument/2006/relationships/image" Target="../media/image33.emf"/><Relationship Id="rId5" Type="http://schemas.openxmlformats.org/officeDocument/2006/relationships/hyperlink" Target="https://www.pluralsight.com/resources/blog/cloud/how-acg-helped-winston-smith" TargetMode="External"/><Relationship Id="rId10" Type="http://schemas.openxmlformats.org/officeDocument/2006/relationships/hyperlink" Target="https://www.youtube.com/watch?v=sFmLUXs7GCc" TargetMode="External"/><Relationship Id="rId4" Type="http://schemas.openxmlformats.org/officeDocument/2006/relationships/hyperlink" Target="https://www.youtube.com/watch?v=-LNuR2cSmVQ" TargetMode="External"/><Relationship Id="rId9" Type="http://schemas.openxmlformats.org/officeDocument/2006/relationships/hyperlink" Target="https://www.youtube.com/watch?v=5dUJURXyeLw"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1.xml.rels><?xml version="1.0" encoding="UTF-8" standalone="yes"?>
<Relationships xmlns="http://schemas.openxmlformats.org/package/2006/relationships"><Relationship Id="rId3" Type="http://schemas.openxmlformats.org/officeDocument/2006/relationships/hyperlink" Target="https://www.vita.virginia.gov/procurement/statewide-contracts/" TargetMode="External"/><Relationship Id="rId2" Type="http://schemas.openxmlformats.org/officeDocument/2006/relationships/notesSlide" Target="../notesSlides/notesSlide8.xml"/><Relationship Id="rId1" Type="http://schemas.openxmlformats.org/officeDocument/2006/relationships/slideLayout" Target="../slideLayouts/slideLayout72.xml"/><Relationship Id="rId4" Type="http://schemas.openxmlformats.org/officeDocument/2006/relationships/hyperlink" Target="https://www.vita.virginia.gov/procurement/statewide-contracts/software-var-overview-and-faq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mailto:Gregory.Brown@vita.virginia.gov" TargetMode="External"/><Relationship Id="rId2" Type="http://schemas.openxmlformats.org/officeDocument/2006/relationships/hyperlink" Target="mailto:jeanne.mertens@vita.virginia.gov" TargetMode="External"/><Relationship Id="rId1" Type="http://schemas.openxmlformats.org/officeDocument/2006/relationships/slideLayout" Target="../slideLayouts/slideLayout88.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3" Type="http://schemas.openxmlformats.org/officeDocument/2006/relationships/hyperlink" Target="https://www.rawpixel.com/search/protection" TargetMode="External"/><Relationship Id="rId2" Type="http://schemas.openxmlformats.org/officeDocument/2006/relationships/image" Target="../media/image37.jpeg"/><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hyperlink" Target="Home%20|%20Virginia%20IT%20Agency" TargetMode="External"/><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hyperlink" Target="https://vita.virginia.gov/" TargetMode="External"/><Relationship Id="rId5" Type="http://schemas.openxmlformats.org/officeDocument/2006/relationships/image" Target="../media/image40.svg"/><Relationship Id="rId4" Type="http://schemas.openxmlformats.org/officeDocument/2006/relationships/hyperlink" Target="https://www.vita.virginia.gov/security/advisory-groups/is-orientation/"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Commonwealthsecurity@vita.virginia.gov"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hyperlink" Target="mailto:jared.karnes@vita.virginia.gov"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hyperlink" Target="https://covgov.sharepoint.com/sites/VITA-Connections-External/SitePages/Commonwealth-Security-Risk-Management.aspx?xsdata=MDV8MDJ8fDEyZGY1MmNiYWFjOTRhNjE1MzcxMDhkZDkxOTRhNjQ0fDYyMGFlNWE5NGVjMTRmYTA4NjQxNWQ5ZjM4NmM3MzA5fDB8MHw2Mzg4MjY3ODk3ODcxNjE0NTd8VW5rbm93bnxWR1ZoYlhOVFpXTjFjbWwwZVZObGNuWnBZMlY4ZXlKV0lqb2lNQzR3TGpBd01EQWlMQ0pRSWpvaVYybHVNeklpTENKQlRpSTZJazkwYUdWeUlpd2lWMVFpT2pFeGZRPT18MXxMMk5vWVhSekx6RTVPbUl3TVdZNVpXUTFMVEl4WlRZdE5EZ3dZeTFpWW1Zd0xUQTROMkUxTm1NNVpqZzNORjlrWmprNU5qSTNOaTB5TTJOakxUUmxNV010T1ROa09DMWxaRFZpTXpsbFpXTTFNalpBZFc1eExtZGliQzV6Y0dGalpYTXZiV1Z6YzJGblpYTXZNVGMwTnpBNE1qRTNPREEwT1E9PXw5YjNiNjdlMTBjZTc0M2ZlNTM3MTA4ZGQ5MTk0YTY0NHw1ZmZkNjI2ZTM2YTA0NzE3YjdkYTExNTIyYTJkMTdlZQ%3D%3D&amp;sdata=bFdrM3J4REViS2xlL2U0Q253bXRUOEpGejZXcFZvVDRQSHpkdjcxODhMVT0%3D&amp;ovuser=620ae5a9-4ec1-4fa0-8641-5d9f386c7309%2CJoshua.Kropka%40vita.virginia.gov&amp;OR=Teams-HL&amp;CT=1747142430286&amp;clickparams=eyJBcHBOYW1lIjoiVGVhbXMtRGVza3RvcCIsIkFwcFZlcnNpb24iOiI0OS8yNTAzMTMyMTAxOCIsIkhhc0ZlZGVyYXRlZFVzZXIiOmZhbHNlfQ%3D%3D"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44.svg"/><Relationship Id="rId4" Type="http://schemas.openxmlformats.org/officeDocument/2006/relationships/hyperlink" Target="https://cteworkforce.com/cte-teem-program-one"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hyperlink" Target="https://covgov.sharepoint.com/sites/VITA-Connections-External/SitePages/VITA-service-catalog-update--Feb.-19(1).aspx?xsdata=MDV8MDJ8fGZkOWMyZmU3MDZjMzRjYTkyZDczMDhkZTczZDllNWZifDYyMGFlNWE5NGVjMTRmYTA4NjQxNWQ5ZjM4NmM3MzA5fDB8MHw2MzkwNzU1NzY4MzY3MzAyMjd8VW5rbm93bnxWR1ZoYlhOVFpXTjFjbWwwZVZObGNuWnBZMlY4ZXlKRFFTSTZJbFJsWVcxelgwRlVVRk5sY25acFkyVmZVMUJQVEU5R0lpd2lWaUk2SWpBdU1DNHdNREF3SWl3aVVDSTZJbGRwYmpNeUlpd2lRVTRpT2lKUGRHaGxjaUlzSWxkVUlqb3hNWDA9fDF8TDJOb1lYUnpMekU1T21Jd01XWTVaV1ExTFRJeFpUWXRORGd3WXkxaVltWXdMVEE0TjJFMU5tTTVaamczTkY5a01Ua3pNelk0Wmkwd1pHSTJMVFJsWlRrdE9EUTBaUzAwWVRNeE9EVmhNRFUzWW1KQWRXNXhMbWRpYkM1emNHRmpaWE12YldWemMyRm5aWE12TVRjM01UazJNRGc0TVRRMk5RPT18MWE5MTUyYjk4YWE4NGViZjJkNzMwOGRlNzNkOWU1ZmJ8YjhlYzNmYWY0NWUwNDkwY2IxMmFkZjMxNzJlNzIzOTQ%3D&amp;sdata=VkNiT0cvS1J5bjRQbEFyT3ptMHAvMmJnSC9hZUl6NFFiUzFEam9ZOHMxZz0%3D&amp;ovuser=620ae5a9-4ec1-4fa0-8641-5d9f386c7309%2CJohanna.Opolski%40vita.virginia.gov"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50.xml.rels><?xml version="1.0" encoding="UTF-8" standalone="yes"?>
<Relationships xmlns="http://schemas.openxmlformats.org/package/2006/relationships"><Relationship Id="rId3" Type="http://schemas.openxmlformats.org/officeDocument/2006/relationships/hyperlink" Target="https://covaconf.webex.com/weblink/register/rfbee0a945b71936d5d0142c932840b86" TargetMode="External"/><Relationship Id="rId2" Type="http://schemas.openxmlformats.org/officeDocument/2006/relationships/notesSlide" Target="../notesSlides/notesSlide19.xml"/><Relationship Id="rId1" Type="http://schemas.openxmlformats.org/officeDocument/2006/relationships/slideLayout" Target="../slideLayouts/slideLayout19.xml"/><Relationship Id="rId5" Type="http://schemas.openxmlformats.org/officeDocument/2006/relationships/image" Target="../media/image48.png"/><Relationship Id="rId4" Type="http://schemas.openxmlformats.org/officeDocument/2006/relationships/image" Target="../media/image47.png"/></Relationships>
</file>

<file path=ppt/slides/_rels/slide51.xml.rels><?xml version="1.0" encoding="UTF-8" standalone="yes"?>
<Relationships xmlns="http://schemas.openxmlformats.org/package/2006/relationships"><Relationship Id="rId3" Type="http://schemas.openxmlformats.org/officeDocument/2006/relationships/hyperlink" Target="https://forms.cloud.microsoft/Pages/ResponsePage.aspx?id=qeUKYsFOoE-GQV2fOGxzCb0UdB3mjGFHvwd7FFWnS4hUNko4WDdJSElJTzlYSU9SVTBSWERWUElFSy4u" TargetMode="External"/><Relationship Id="rId2" Type="http://schemas.openxmlformats.org/officeDocument/2006/relationships/hyperlink" Target="https://forms.cloud.microsoft/Pages/ResponsePage.aspx?id=qeUKYsFOoE-GQV2fOGxzCb0UdB3mjGFHvwd7FFWnS4hUMENXWkxKN0gyQU5KWURORkVLNDJOT0ExMS4u" TargetMode="External"/><Relationship Id="rId1" Type="http://schemas.openxmlformats.org/officeDocument/2006/relationships/slideLayout" Target="../slideLayouts/slideLayout41.xml"/><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hyperlink" Target="https://teams.microsoft.com/meet/217378589745873?p=l0EXQ87l8FQ7Buis0q"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hyperlink" Target="https://www.vita.virginia.gov/about/events-conferences/is-orientation/" TargetMode="External"/><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51.jpeg"/></Relationships>
</file>

<file path=ppt/slides/_rels/slide5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hyperlink" Target="https://www.vita.virginia.gov/security/information-security-conference/registration-information/" TargetMode="External"/><Relationship Id="rId4" Type="http://schemas.openxmlformats.org/officeDocument/2006/relationships/image" Target="../media/image53.jpeg"/></Relationships>
</file>

<file path=ppt/slides/_rels/slide5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6.xml"/><Relationship Id="rId1" Type="http://schemas.openxmlformats.org/officeDocument/2006/relationships/slideLayout" Target="../slideLayouts/slideLayout56.xml"/><Relationship Id="rId4" Type="http://schemas.openxmlformats.org/officeDocument/2006/relationships/hyperlink" Target="http://www.vita.virginia.gov/isc"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99B764-445D-B882-5C59-0BB35D0677B3}"/>
              </a:ext>
            </a:extLst>
          </p:cNvPr>
          <p:cNvSpPr>
            <a:spLocks noGrp="1"/>
          </p:cNvSpPr>
          <p:nvPr>
            <p:ph type="title" idx="4294967295"/>
          </p:nvPr>
        </p:nvSpPr>
        <p:spPr>
          <a:xfrm>
            <a:off x="893763" y="3167063"/>
            <a:ext cx="7183437" cy="1038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dirty="0">
                <a:ln>
                  <a:noFill/>
                </a:ln>
                <a:solidFill>
                  <a:srgbClr val="005E6E"/>
                </a:solidFill>
                <a:effectLst/>
                <a:uLnTx/>
                <a:uFillTx/>
                <a:latin typeface="Rajdhani"/>
                <a:ea typeface="Roboto"/>
                <a:cs typeface="Rajdhani" panose="02000000000000000000" pitchFamily="2" charset="77"/>
              </a:rPr>
              <a:t>Welcome to the June 3, 2026 </a:t>
            </a:r>
            <a:endParaRPr kumimoji="0" lang="en-US" sz="3600" b="1" i="0" u="none" strike="noStrike" kern="1200" cap="none" spc="0" normalizeH="0" baseline="0" noProof="0" dirty="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endParaRPr>
          </a:p>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dirty="0">
                <a:ln>
                  <a:noFill/>
                </a:ln>
                <a:solidFill>
                  <a:srgbClr val="005E6E"/>
                </a:solidFill>
                <a:effectLst/>
                <a:uLnTx/>
                <a:uFillTx/>
                <a:latin typeface="Rajdhani"/>
                <a:ea typeface="Roboto"/>
                <a:cs typeface="Rajdhani" panose="02000000000000000000" pitchFamily="2" charset="77"/>
              </a:rPr>
              <a:t>ISOAG Meeting</a:t>
            </a:r>
            <a:endParaRPr kumimoji="0" lang="en-US" sz="3600" b="1" i="0" u="none" strike="noStrike" kern="1200" cap="none" spc="0" normalizeH="0" baseline="0" noProof="0" dirty="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endParaRPr>
          </a:p>
        </p:txBody>
      </p:sp>
      <p:sp>
        <p:nvSpPr>
          <p:cNvPr id="10" name="Text Placeholder 9">
            <a:extLst>
              <a:ext uri="{FF2B5EF4-FFF2-40B4-BE49-F238E27FC236}">
                <a16:creationId xmlns:a16="http://schemas.microsoft.com/office/drawing/2014/main" id="{1B004BB7-1429-4C4D-AB1D-FB87AA645A3A}"/>
              </a:ext>
            </a:extLst>
          </p:cNvPr>
          <p:cNvSpPr>
            <a:spLocks noGrp="1"/>
          </p:cNvSpPr>
          <p:nvPr>
            <p:ph type="body" sz="quarter" idx="13"/>
          </p:nvPr>
        </p:nvSpPr>
        <p:spPr>
          <a:xfrm>
            <a:off x="1571927" y="4455839"/>
            <a:ext cx="5826260" cy="1168312"/>
          </a:xfrm>
        </p:spPr>
        <p:txBody>
          <a:bodyPr vert="horz" lIns="91440" tIns="45720" rIns="91440" bIns="45720" rtlCol="0" anchor="t">
            <a:normAutofit/>
          </a:bodyPr>
          <a:lstStyle/>
          <a:p>
            <a:r>
              <a:rPr lang="en-US">
                <a:solidFill>
                  <a:srgbClr val="91D8AE"/>
                </a:solidFill>
                <a:latin typeface="Rajdhani"/>
                <a:ea typeface="Roboto"/>
              </a:rPr>
              <a:t>     Information Security Officer’s</a:t>
            </a:r>
          </a:p>
          <a:p>
            <a:pPr algn="ctr"/>
            <a:r>
              <a:rPr lang="en-US">
                <a:solidFill>
                  <a:srgbClr val="91D8AE"/>
                </a:solidFill>
              </a:rPr>
              <a:t>Advisory Group </a:t>
            </a:r>
          </a:p>
          <a:p>
            <a:endParaRPr lang="en-US"/>
          </a:p>
        </p:txBody>
      </p:sp>
    </p:spTree>
    <p:extLst>
      <p:ext uri="{BB962C8B-B14F-4D97-AF65-F5344CB8AC3E}">
        <p14:creationId xmlns:p14="http://schemas.microsoft.com/office/powerpoint/2010/main" val="2159154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2C53F27-481B-D664-B194-D0232FCA551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B7A7494-5B41-7C63-5E5A-A20C570662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CEAE19B9-76A3-0B9B-967A-5C5660C6EC3D}"/>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516C1DD-575C-EF7E-C022-998EE23E3E2C}"/>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Third-Party Risk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Security Discipline Evolution</a:t>
            </a:r>
          </a:p>
        </p:txBody>
      </p:sp>
      <p:sp>
        <p:nvSpPr>
          <p:cNvPr id="4" name="TextBox 3">
            <a:extLst>
              <a:ext uri="{FF2B5EF4-FFF2-40B4-BE49-F238E27FC236}">
                <a16:creationId xmlns:a16="http://schemas.microsoft.com/office/drawing/2014/main" id="{B287A8D3-569E-8221-DFD7-E8CABEF09B6E}"/>
              </a:ext>
              <a:ext uri="{C183D7F6-B498-43B3-948B-1728B52AA6E4}">
                <adec:decorative xmlns:adec="http://schemas.microsoft.com/office/drawing/2017/decorative" val="1"/>
              </a:ext>
            </a:extLst>
          </p:cNvPr>
          <p:cNvSpPr txBox="1"/>
          <p:nvPr/>
        </p:nvSpPr>
        <p:spPr>
          <a:xfrm>
            <a:off x="300009" y="1433339"/>
            <a:ext cx="1142093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2" name="Box0Bg">
            <a:extLst>
              <a:ext uri="{FF2B5EF4-FFF2-40B4-BE49-F238E27FC236}">
                <a16:creationId xmlns:a16="http://schemas.microsoft.com/office/drawing/2014/main" id="{3CFF1818-01A8-29C4-0A07-43249BBF0147}"/>
              </a:ext>
              <a:ext uri="{C183D7F6-B498-43B3-948B-1728B52AA6E4}">
                <adec:decorative xmlns:adec="http://schemas.microsoft.com/office/drawing/2017/decorative" val="1"/>
              </a:ext>
            </a:extLst>
          </p:cNvPr>
          <p:cNvSpPr/>
          <p:nvPr/>
        </p:nvSpPr>
        <p:spPr>
          <a:xfrm>
            <a:off x="20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42FECE39-3E79-7CA7-D9F5-0574747AB08D}"/>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5CF0A5FE-5326-A51C-E6A5-B869C732D046}"/>
              </a:ext>
            </a:extLst>
          </p:cNvPr>
          <p:cNvSpPr txBox="1"/>
          <p:nvPr/>
        </p:nvSpPr>
        <p:spPr>
          <a:xfrm>
            <a:off x="30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Continuous external cyber risk ratings for DMV vendor ecosystem (</a:t>
            </a:r>
            <a:r>
              <a:rPr kumimoji="0" lang="en-US" sz="1400" b="1" i="0" u="none" strike="noStrike" kern="1200" cap="none" spc="0" normalizeH="0" baseline="0" noProof="0" err="1">
                <a:ln>
                  <a:noFill/>
                </a:ln>
                <a:solidFill>
                  <a:prstClr val="black"/>
                </a:solidFill>
                <a:effectLst/>
                <a:uLnTx/>
                <a:uFillTx/>
                <a:latin typeface="Calibri" panose="020F0502020204030204"/>
                <a:ea typeface="+mn-ea"/>
                <a:cs typeface="+mn-cs"/>
              </a:rPr>
              <a:t>Blackkite</a:t>
            </a: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 MCP)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Use Agreement audits for data recipients</a:t>
            </a:r>
          </a:p>
        </p:txBody>
      </p:sp>
      <p:sp>
        <p:nvSpPr>
          <p:cNvPr id="7" name="Box1Bg">
            <a:extLst>
              <a:ext uri="{FF2B5EF4-FFF2-40B4-BE49-F238E27FC236}">
                <a16:creationId xmlns:a16="http://schemas.microsoft.com/office/drawing/2014/main" id="{57F3C364-1D9A-640A-B4D9-5B0CC76A0D8C}"/>
              </a:ext>
              <a:ext uri="{C183D7F6-B498-43B3-948B-1728B52AA6E4}">
                <adec:decorative xmlns:adec="http://schemas.microsoft.com/office/drawing/2017/decorative" val="1"/>
              </a:ext>
            </a:extLst>
          </p:cNvPr>
          <p:cNvSpPr/>
          <p:nvPr/>
        </p:nvSpPr>
        <p:spPr>
          <a:xfrm>
            <a:off x="258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8C1C48FA-26A7-11AE-6F9C-1D0FCC626FF7}"/>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B466C957-52F7-4A32-E432-7710F1347F04}"/>
              </a:ext>
            </a:extLst>
          </p:cNvPr>
          <p:cNvSpPr txBox="1"/>
          <p:nvPr/>
        </p:nvSpPr>
        <p:spPr>
          <a:xfrm>
            <a:off x="268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TPRM is now continuous, not annual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Service bureaus and bulk data recipients under compliance audit program</a:t>
            </a:r>
          </a:p>
        </p:txBody>
      </p:sp>
      <p:sp>
        <p:nvSpPr>
          <p:cNvPr id="12" name="Box2Bg">
            <a:extLst>
              <a:ext uri="{FF2B5EF4-FFF2-40B4-BE49-F238E27FC236}">
                <a16:creationId xmlns:a16="http://schemas.microsoft.com/office/drawing/2014/main" id="{9891ADF0-A87A-C18A-8D2C-4B1E3E01F131}"/>
              </a:ext>
              <a:ext uri="{C183D7F6-B498-43B3-948B-1728B52AA6E4}">
                <adec:decorative xmlns:adec="http://schemas.microsoft.com/office/drawing/2017/decorative" val="1"/>
              </a:ext>
            </a:extLst>
          </p:cNvPr>
          <p:cNvSpPr/>
          <p:nvPr/>
        </p:nvSpPr>
        <p:spPr>
          <a:xfrm>
            <a:off x="496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2C07B2B1-FB0A-7926-9692-8859C256A8C6}"/>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F82B93DA-5A98-B0BE-2D45-7FBDE61A8EF4}"/>
              </a:ext>
            </a:extLst>
          </p:cNvPr>
          <p:cNvSpPr txBox="1"/>
          <p:nvPr/>
        </p:nvSpPr>
        <p:spPr>
          <a:xfrm>
            <a:off x="506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Vendors using AI introduce new risks: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Data exposure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Model drift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Supply chain compromise</a:t>
            </a:r>
          </a:p>
        </p:txBody>
      </p:sp>
      <p:sp>
        <p:nvSpPr>
          <p:cNvPr id="15" name="Box3Bg">
            <a:extLst>
              <a:ext uri="{FF2B5EF4-FFF2-40B4-BE49-F238E27FC236}">
                <a16:creationId xmlns:a16="http://schemas.microsoft.com/office/drawing/2014/main" id="{5188BF4B-0F0D-68F0-24C9-F92662D89A6B}"/>
              </a:ext>
              <a:ext uri="{C183D7F6-B498-43B3-948B-1728B52AA6E4}">
                <adec:decorative xmlns:adec="http://schemas.microsoft.com/office/drawing/2017/decorative" val="1"/>
              </a:ext>
            </a:extLst>
          </p:cNvPr>
          <p:cNvSpPr/>
          <p:nvPr/>
        </p:nvSpPr>
        <p:spPr>
          <a:xfrm>
            <a:off x="734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0642BFD8-1672-961C-1358-13E0903DB5ED}"/>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B1109196-118C-FBB6-6F6A-7219E070179F}"/>
              </a:ext>
            </a:extLst>
          </p:cNvPr>
          <p:cNvSpPr txBox="1"/>
          <p:nvPr/>
        </p:nvSpPr>
        <p:spPr>
          <a:xfrm>
            <a:off x="744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Vendor AI posture assessment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Continuous 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platform proficiency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Contract AI risk clauses</a:t>
            </a:r>
          </a:p>
        </p:txBody>
      </p:sp>
      <p:sp>
        <p:nvSpPr>
          <p:cNvPr id="18" name="Box4Bg">
            <a:extLst>
              <a:ext uri="{FF2B5EF4-FFF2-40B4-BE49-F238E27FC236}">
                <a16:creationId xmlns:a16="http://schemas.microsoft.com/office/drawing/2014/main" id="{9ED880A0-ED62-CEAA-3ECE-449C84C3F3FE}"/>
              </a:ext>
              <a:ext uri="{C183D7F6-B498-43B3-948B-1728B52AA6E4}">
                <adec:decorative xmlns:adec="http://schemas.microsoft.com/office/drawing/2017/decorative" val="1"/>
              </a:ext>
            </a:extLst>
          </p:cNvPr>
          <p:cNvSpPr/>
          <p:nvPr/>
        </p:nvSpPr>
        <p:spPr>
          <a:xfrm>
            <a:off x="972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668EE97E-8391-5B88-7524-6DA067F64489}"/>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E823AFAF-F5FE-C66C-0EE7-025BEA2819BB}"/>
              </a:ext>
            </a:extLst>
          </p:cNvPr>
          <p:cNvSpPr txBox="1"/>
          <p:nvPr/>
        </p:nvSpPr>
        <p:spPr>
          <a:xfrm>
            <a:off x="982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100% critical vendors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continuously rated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Compliance audit program for highest-risk data recipients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223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9E063AD-6D17-5A23-52E3-C24550EB6D5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E477054-4E19-FBC1-00BD-6F857D14CC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5CE6B43E-A55B-85A3-4AC7-7BDCE3741013}"/>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C3052"/>
                </a:solidFill>
                <a:effectLst/>
                <a:uLnTx/>
                <a:uFillTx/>
                <a:latin typeface="Calibri" panose="020F0502020204030204"/>
                <a:ea typeface="+mn-ea"/>
                <a:cs typeface="+mn-cs"/>
              </a:rPr>
              <a:t>Blackkite</a:t>
            </a:r>
            <a:r>
              <a:rPr kumimoji="0" lang="en-US" sz="2400" b="1" i="0" u="none" strike="noStrike" kern="1200" cap="none" spc="0" normalizeH="0" baseline="0" noProof="0" dirty="0">
                <a:ln>
                  <a:noFill/>
                </a:ln>
                <a:solidFill>
                  <a:srgbClr val="0C3052"/>
                </a:solidFill>
                <a:effectLst/>
                <a:uLnTx/>
                <a:uFillTx/>
                <a:latin typeface="Calibri" panose="020F0502020204030204"/>
                <a:ea typeface="+mn-ea"/>
                <a:cs typeface="+mn-cs"/>
              </a:rPr>
              <a:t> OSINT</a:t>
            </a:r>
            <a:br>
              <a:rPr kumimoji="0" lang="en-US" sz="2400" b="1" i="0" u="none" strike="noStrike" kern="1200" cap="none" spc="0" normalizeH="0" baseline="0" noProof="0" dirty="0">
                <a:ln>
                  <a:noFill/>
                </a:ln>
                <a:solidFill>
                  <a:srgbClr val="0C3052"/>
                </a:solidFill>
                <a:effectLst/>
                <a:uLnTx/>
                <a:uFillTx/>
                <a:latin typeface="Calibri" panose="020F0502020204030204"/>
                <a:ea typeface="+mn-ea"/>
                <a:cs typeface="+mn-cs"/>
              </a:rPr>
            </a:br>
            <a:r>
              <a:rPr kumimoji="0" lang="en-US" sz="2400" b="0" i="0" u="none" strike="noStrike" kern="1200" cap="none" spc="0" normalizeH="0" baseline="0" noProof="0" dirty="0">
                <a:ln>
                  <a:noFill/>
                </a:ln>
                <a:solidFill>
                  <a:srgbClr val="0C3052"/>
                </a:solidFill>
                <a:effectLst/>
                <a:uLnTx/>
                <a:uFillTx/>
                <a:latin typeface="Calibri" panose="020F0502020204030204"/>
                <a:ea typeface="+mn-ea"/>
                <a:cs typeface="+mn-cs"/>
              </a:rPr>
              <a:t>Find the Signal in the Noise</a:t>
            </a:r>
            <a:endParaRPr kumimoji="0" lang="en-US" sz="2400" b="0" i="0" u="none" strike="noStrike" kern="1200" cap="none" spc="0" normalizeH="0" baseline="0" noProof="0" dirty="0">
              <a:ln>
                <a:noFill/>
              </a:ln>
              <a:solidFill>
                <a:srgbClr val="0057A6"/>
              </a:solidFill>
              <a:effectLst/>
              <a:uLnTx/>
              <a:uFillTx/>
              <a:latin typeface="Calibri" panose="020F0502020204030204"/>
              <a:ea typeface="+mn-ea"/>
              <a:cs typeface="+mn-cs"/>
            </a:endParaRPr>
          </a:p>
        </p:txBody>
      </p:sp>
      <p:pic>
        <p:nvPicPr>
          <p:cNvPr id="4" name="Picture 3" descr="Architecture map of interdependencies">
            <a:extLst>
              <a:ext uri="{FF2B5EF4-FFF2-40B4-BE49-F238E27FC236}">
                <a16:creationId xmlns:a16="http://schemas.microsoft.com/office/drawing/2014/main" id="{12566E59-5C33-3B82-C977-ECB795263852}"/>
              </a:ext>
            </a:extLst>
          </p:cNvPr>
          <p:cNvPicPr>
            <a:picLocks noChangeAspect="1"/>
          </p:cNvPicPr>
          <p:nvPr/>
        </p:nvPicPr>
        <p:blipFill>
          <a:blip r:embed="rId3"/>
          <a:stretch>
            <a:fillRect/>
          </a:stretch>
        </p:blipFill>
        <p:spPr>
          <a:xfrm>
            <a:off x="278394" y="1463256"/>
            <a:ext cx="5551648" cy="3931488"/>
          </a:xfrm>
          <a:prstGeom prst="rect">
            <a:avLst/>
          </a:prstGeom>
        </p:spPr>
      </p:pic>
      <p:pic>
        <p:nvPicPr>
          <p:cNvPr id="2" name="Picture 1" descr="Circle chart of the Top 100 Risk entities from Blackkite with Score and Financial impact score.">
            <a:extLst>
              <a:ext uri="{FF2B5EF4-FFF2-40B4-BE49-F238E27FC236}">
                <a16:creationId xmlns:a16="http://schemas.microsoft.com/office/drawing/2014/main" id="{FAE74DA2-F590-91D3-9052-AC6A4C4C4BC1}"/>
              </a:ext>
            </a:extLst>
          </p:cNvPr>
          <p:cNvPicPr>
            <a:picLocks noChangeAspect="1"/>
          </p:cNvPicPr>
          <p:nvPr/>
        </p:nvPicPr>
        <p:blipFill>
          <a:blip r:embed="rId4"/>
          <a:stretch>
            <a:fillRect/>
          </a:stretch>
        </p:blipFill>
        <p:spPr>
          <a:xfrm>
            <a:off x="5991022" y="388475"/>
            <a:ext cx="5900968" cy="5644055"/>
          </a:xfrm>
          <a:prstGeom prst="rect">
            <a:avLst/>
          </a:prstGeom>
        </p:spPr>
      </p:pic>
      <p:sp>
        <p:nvSpPr>
          <p:cNvPr id="11" name="Slide Number Placeholder 3">
            <a:extLst>
              <a:ext uri="{FF2B5EF4-FFF2-40B4-BE49-F238E27FC236}">
                <a16:creationId xmlns:a16="http://schemas.microsoft.com/office/drawing/2014/main" id="{CC0C159E-910C-5267-F2D7-A44A194D2C2A}"/>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7246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4AC653E-F43D-D7BD-0D2F-F8B9CF6CF5EC}"/>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E0209DD-D581-E400-C3B9-00E183DA702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51A0088F-89C0-53DC-FB6C-893D80B48FEA}"/>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283C68BF-D813-52A3-ABB9-6EA814AE8033}"/>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C3052"/>
                </a:solidFill>
                <a:effectLst/>
                <a:uLnTx/>
                <a:uFillTx/>
                <a:latin typeface="Calibri" panose="020F0502020204030204"/>
                <a:ea typeface="+mn-ea"/>
                <a:cs typeface="+mn-cs"/>
              </a:rPr>
              <a:t>Blackkite</a:t>
            </a:r>
            <a:r>
              <a:rPr kumimoji="0" lang="en-US" sz="2400" b="1" i="0" u="none" strike="noStrike" kern="1200" cap="none" spc="0" normalizeH="0" baseline="0" noProof="0" dirty="0">
                <a:ln>
                  <a:noFill/>
                </a:ln>
                <a:solidFill>
                  <a:srgbClr val="0C3052"/>
                </a:solidFill>
                <a:effectLst/>
                <a:uLnTx/>
                <a:uFillTx/>
                <a:latin typeface="Calibri" panose="020F0502020204030204"/>
                <a:ea typeface="+mn-ea"/>
                <a:cs typeface="+mn-cs"/>
              </a:rPr>
              <a:t> N8N Orchestration </a:t>
            </a:r>
            <a:br>
              <a:rPr kumimoji="0" lang="en-US" sz="2400" b="1" i="0" u="none" strike="noStrike" kern="1200" cap="none" spc="0" normalizeH="0" baseline="0" noProof="0" dirty="0">
                <a:ln>
                  <a:noFill/>
                </a:ln>
                <a:solidFill>
                  <a:srgbClr val="0C3052"/>
                </a:solidFill>
                <a:effectLst/>
                <a:uLnTx/>
                <a:uFillTx/>
                <a:latin typeface="Calibri" panose="020F0502020204030204"/>
                <a:ea typeface="+mn-ea"/>
                <a:cs typeface="+mn-cs"/>
              </a:rPr>
            </a:br>
            <a:r>
              <a:rPr kumimoji="0" lang="en-US" sz="2400" b="0" i="0" u="none" strike="noStrike" kern="1200" cap="none" spc="0" normalizeH="0" baseline="0" noProof="0" dirty="0">
                <a:ln>
                  <a:noFill/>
                </a:ln>
                <a:solidFill>
                  <a:srgbClr val="0C3052"/>
                </a:solidFill>
                <a:effectLst/>
                <a:uLnTx/>
                <a:uFillTx/>
                <a:latin typeface="Calibri" panose="020F0502020204030204"/>
                <a:ea typeface="+mn-ea"/>
                <a:cs typeface="+mn-cs"/>
              </a:rPr>
              <a:t>RAG based CMDB</a:t>
            </a:r>
            <a:endParaRPr kumimoji="0" lang="en-US" sz="2400" b="0" i="0" u="none" strike="noStrike" kern="1200" cap="none" spc="0" normalizeH="0" baseline="0" noProof="0" dirty="0">
              <a:ln>
                <a:noFill/>
              </a:ln>
              <a:solidFill>
                <a:srgbClr val="0057A6"/>
              </a:solidFill>
              <a:effectLst/>
              <a:uLnTx/>
              <a:uFillTx/>
              <a:latin typeface="Calibri" panose="020F0502020204030204"/>
              <a:ea typeface="+mn-ea"/>
              <a:cs typeface="+mn-cs"/>
            </a:endParaRPr>
          </a:p>
        </p:txBody>
      </p:sp>
      <p:pic>
        <p:nvPicPr>
          <p:cNvPr id="2" name="Picture 1" descr="Line Graph of DMV vender risk analysis">
            <a:extLst>
              <a:ext uri="{FF2B5EF4-FFF2-40B4-BE49-F238E27FC236}">
                <a16:creationId xmlns:a16="http://schemas.microsoft.com/office/drawing/2014/main" id="{9021A8D5-7C28-7C99-C617-89A679EF525B}"/>
              </a:ext>
            </a:extLst>
          </p:cNvPr>
          <p:cNvPicPr>
            <a:picLocks noChangeAspect="1"/>
          </p:cNvPicPr>
          <p:nvPr/>
        </p:nvPicPr>
        <p:blipFill>
          <a:blip r:embed="rId3"/>
          <a:stretch>
            <a:fillRect/>
          </a:stretch>
        </p:blipFill>
        <p:spPr>
          <a:xfrm>
            <a:off x="544760" y="2220523"/>
            <a:ext cx="11176184" cy="2896362"/>
          </a:xfrm>
          <a:prstGeom prst="rect">
            <a:avLst/>
          </a:prstGeom>
        </p:spPr>
      </p:pic>
    </p:spTree>
    <p:extLst>
      <p:ext uri="{BB962C8B-B14F-4D97-AF65-F5344CB8AC3E}">
        <p14:creationId xmlns:p14="http://schemas.microsoft.com/office/powerpoint/2010/main" val="659411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B9FF3D1-930C-62D5-CA76-3DEA507B7C2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BA8CB44-39AD-D958-9358-2399DC9C44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E439DF57-C37A-BB58-81F0-4D4CC2F571A9}"/>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F35BD544-034C-9CA2-9B54-7B3A06EEAE77}"/>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Vulnerability/Exploit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Know the asset • Know the owner • Know the risk</a:t>
            </a:r>
          </a:p>
        </p:txBody>
      </p:sp>
      <p:sp>
        <p:nvSpPr>
          <p:cNvPr id="2" name="Box0Bg">
            <a:extLst>
              <a:ext uri="{FF2B5EF4-FFF2-40B4-BE49-F238E27FC236}">
                <a16:creationId xmlns:a16="http://schemas.microsoft.com/office/drawing/2014/main" id="{BFA66312-0611-5A4F-C046-6CA44537E334}"/>
              </a:ext>
              <a:ext uri="{C183D7F6-B498-43B3-948B-1728B52AA6E4}">
                <adec:decorative xmlns:adec="http://schemas.microsoft.com/office/drawing/2017/decorative" val="1"/>
              </a:ext>
            </a:extLst>
          </p:cNvPr>
          <p:cNvSpPr/>
          <p:nvPr/>
        </p:nvSpPr>
        <p:spPr>
          <a:xfrm>
            <a:off x="200000" y="1350000"/>
            <a:ext cx="2200000" cy="3264041"/>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018713F5-2DAE-D646-C876-3FE36B238D52}"/>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82CE5EB4-A891-348D-5374-24AEC259D48F}"/>
              </a:ext>
            </a:extLst>
          </p:cNvPr>
          <p:cNvSpPr txBox="1"/>
          <p:nvPr/>
        </p:nvSpPr>
        <p:spPr>
          <a:xfrm>
            <a:off x="300000" y="1920000"/>
            <a:ext cx="2000000" cy="24622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Modernizing the Vulnerability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Management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Expanding penetration and application testing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Continuous scanning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replacing periodic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assessments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Box1Bg">
            <a:extLst>
              <a:ext uri="{FF2B5EF4-FFF2-40B4-BE49-F238E27FC236}">
                <a16:creationId xmlns:a16="http://schemas.microsoft.com/office/drawing/2014/main" id="{722BA94F-94F6-9870-1A00-67CE5B806DAA}"/>
              </a:ext>
              <a:ext uri="{C183D7F6-B498-43B3-948B-1728B52AA6E4}">
                <adec:decorative xmlns:adec="http://schemas.microsoft.com/office/drawing/2017/decorative" val="1"/>
              </a:ext>
            </a:extLst>
          </p:cNvPr>
          <p:cNvSpPr/>
          <p:nvPr/>
        </p:nvSpPr>
        <p:spPr>
          <a:xfrm>
            <a:off x="2580000" y="1350000"/>
            <a:ext cx="2200000" cy="3264041"/>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346E050A-7634-534F-F4F4-AF629B94F7BC}"/>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32FBEF93-CE24-0C07-8869-FEE2B4CB2B87}"/>
              </a:ext>
            </a:extLst>
          </p:cNvPr>
          <p:cNvSpPr txBox="1"/>
          <p:nvPr/>
        </p:nvSpPr>
        <p:spPr>
          <a:xfrm>
            <a:off x="2680000" y="1920000"/>
            <a:ext cx="2000000"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From periodic scans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to continuous discovery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OSINT and Splunk for vendor insight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Prioritization 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exploitability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mission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p:txBody>
      </p:sp>
      <p:sp>
        <p:nvSpPr>
          <p:cNvPr id="12" name="Box2Bg">
            <a:extLst>
              <a:ext uri="{FF2B5EF4-FFF2-40B4-BE49-F238E27FC236}">
                <a16:creationId xmlns:a16="http://schemas.microsoft.com/office/drawing/2014/main" id="{BCF4D8F1-6245-89D4-04F7-637C884FFAC1}"/>
              </a:ext>
              <a:ext uri="{C183D7F6-B498-43B3-948B-1728B52AA6E4}">
                <adec:decorative xmlns:adec="http://schemas.microsoft.com/office/drawing/2017/decorative" val="1"/>
              </a:ext>
            </a:extLst>
          </p:cNvPr>
          <p:cNvSpPr/>
          <p:nvPr/>
        </p:nvSpPr>
        <p:spPr>
          <a:xfrm>
            <a:off x="4960000" y="1350000"/>
            <a:ext cx="2200000" cy="3264041"/>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2C5D4EFC-FF8E-B182-E959-67F9954D785E}"/>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0F2181AA-F193-6D64-84FA-68D6C775A43F}"/>
              </a:ext>
            </a:extLst>
          </p:cNvPr>
          <p:cNvSpPr txBox="1"/>
          <p:nvPr/>
        </p:nvSpPr>
        <p:spPr>
          <a:xfrm>
            <a:off x="5060000" y="1920000"/>
            <a:ext cx="2000000" cy="24622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AI-generated code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introduces new vulnerabilities if not properly released.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 replacing script kiddies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Attack surface grows with every new integration</a:t>
            </a:r>
          </a:p>
        </p:txBody>
      </p:sp>
      <p:sp>
        <p:nvSpPr>
          <p:cNvPr id="15" name="Box3Bg">
            <a:extLst>
              <a:ext uri="{FF2B5EF4-FFF2-40B4-BE49-F238E27FC236}">
                <a16:creationId xmlns:a16="http://schemas.microsoft.com/office/drawing/2014/main" id="{B36E7828-298D-8A86-43C4-E27CEA3ECE03}"/>
              </a:ext>
              <a:ext uri="{C183D7F6-B498-43B3-948B-1728B52AA6E4}">
                <adec:decorative xmlns:adec="http://schemas.microsoft.com/office/drawing/2017/decorative" val="1"/>
              </a:ext>
            </a:extLst>
          </p:cNvPr>
          <p:cNvSpPr/>
          <p:nvPr/>
        </p:nvSpPr>
        <p:spPr>
          <a:xfrm>
            <a:off x="7340000" y="1350000"/>
            <a:ext cx="2200000" cy="3264041"/>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3026173C-ECCC-EBF0-C1FE-C6DFF3713109}"/>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97EA77AE-0AC3-F8D9-03F5-A73FA321C32A}"/>
              </a:ext>
            </a:extLst>
          </p:cNvPr>
          <p:cNvSpPr txBox="1"/>
          <p:nvPr/>
        </p:nvSpPr>
        <p:spPr>
          <a:xfrm>
            <a:off x="7440000" y="1920000"/>
            <a:ext cx="20000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AI-assisted triage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and prioritization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Exploitability-based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remediation scoring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DevSecOps pipeline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integration</a:t>
            </a:r>
          </a:p>
        </p:txBody>
      </p:sp>
      <p:sp>
        <p:nvSpPr>
          <p:cNvPr id="18" name="Box4Bg">
            <a:extLst>
              <a:ext uri="{FF2B5EF4-FFF2-40B4-BE49-F238E27FC236}">
                <a16:creationId xmlns:a16="http://schemas.microsoft.com/office/drawing/2014/main" id="{935D9B2C-9A3B-DD35-700D-8B3D27FE10DB}"/>
              </a:ext>
              <a:ext uri="{C183D7F6-B498-43B3-948B-1728B52AA6E4}">
                <adec:decorative xmlns:adec="http://schemas.microsoft.com/office/drawing/2017/decorative" val="1"/>
              </a:ext>
            </a:extLst>
          </p:cNvPr>
          <p:cNvSpPr/>
          <p:nvPr/>
        </p:nvSpPr>
        <p:spPr>
          <a:xfrm>
            <a:off x="9720000" y="1350000"/>
            <a:ext cx="2200000" cy="3264041"/>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D39D4A2F-DA1C-4258-3877-0448D8E86412}"/>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726D26BB-0015-11A0-24EB-0946C39FCD10}"/>
              </a:ext>
            </a:extLst>
          </p:cNvPr>
          <p:cNvSpPr txBox="1"/>
          <p:nvPr/>
        </p:nvSpPr>
        <p:spPr>
          <a:xfrm>
            <a:off x="9820000" y="1920000"/>
            <a:ext cx="20000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Faster remediation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of critical findings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Risk-ranked remediation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queue reduces noise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Mission-critical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protected first</a:t>
            </a:r>
          </a:p>
        </p:txBody>
      </p:sp>
      <p:sp>
        <p:nvSpPr>
          <p:cNvPr id="22" name="TextBox 21">
            <a:extLst>
              <a:ext uri="{FF2B5EF4-FFF2-40B4-BE49-F238E27FC236}">
                <a16:creationId xmlns:a16="http://schemas.microsoft.com/office/drawing/2014/main" id="{1858687F-6A1F-B6F7-7844-A41481189602}"/>
              </a:ext>
            </a:extLst>
          </p:cNvPr>
          <p:cNvSpPr txBox="1"/>
          <p:nvPr/>
        </p:nvSpPr>
        <p:spPr>
          <a:xfrm>
            <a:off x="376165" y="5089689"/>
            <a:ext cx="6180082"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Asset intelligence over scanning alone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Continuous visibility into critical assets</a:t>
            </a:r>
          </a:p>
        </p:txBody>
      </p:sp>
    </p:spTree>
    <p:extLst>
      <p:ext uri="{BB962C8B-B14F-4D97-AF65-F5344CB8AC3E}">
        <p14:creationId xmlns:p14="http://schemas.microsoft.com/office/powerpoint/2010/main" val="599580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20C9444-6E37-B6C3-A006-33514D08A0B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8633921-D5B9-61FE-27CC-08EB299CC93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71787E99-C591-86FB-7E70-B7E3E2E9221B}"/>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FF66B73E-7D50-53B9-841A-1BA74D52F3B9}"/>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Audit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Security Discipline Evolution</a:t>
            </a:r>
          </a:p>
        </p:txBody>
      </p:sp>
      <p:sp>
        <p:nvSpPr>
          <p:cNvPr id="2" name="Box0Bg">
            <a:extLst>
              <a:ext uri="{FF2B5EF4-FFF2-40B4-BE49-F238E27FC236}">
                <a16:creationId xmlns:a16="http://schemas.microsoft.com/office/drawing/2014/main" id="{C4FA1094-4BB9-1D05-69D7-D805B69DC8EB}"/>
              </a:ext>
              <a:ext uri="{C183D7F6-B498-43B3-948B-1728B52AA6E4}">
                <adec:decorative xmlns:adec="http://schemas.microsoft.com/office/drawing/2017/decorative" val="1"/>
              </a:ext>
            </a:extLst>
          </p:cNvPr>
          <p:cNvSpPr/>
          <p:nvPr/>
        </p:nvSpPr>
        <p:spPr>
          <a:xfrm>
            <a:off x="20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1C4E7C5E-1A2C-D7FB-65A5-AD62180BE308}"/>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7FD3C2F2-0988-47A5-F017-1B4AF5ABEC96}"/>
              </a:ext>
            </a:extLst>
          </p:cNvPr>
          <p:cNvSpPr txBox="1"/>
          <p:nvPr/>
        </p:nvSpPr>
        <p:spPr>
          <a:xfrm>
            <a:off x="30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Use Agreement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Compliance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Simultaneous audit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launches across tiered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wave 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p:txBody>
      </p:sp>
      <p:sp>
        <p:nvSpPr>
          <p:cNvPr id="7" name="Box1Bg">
            <a:extLst>
              <a:ext uri="{FF2B5EF4-FFF2-40B4-BE49-F238E27FC236}">
                <a16:creationId xmlns:a16="http://schemas.microsoft.com/office/drawing/2014/main" id="{F01E25DC-1BE5-327B-94A7-A627347AAB77}"/>
              </a:ext>
              <a:ext uri="{C183D7F6-B498-43B3-948B-1728B52AA6E4}">
                <adec:decorative xmlns:adec="http://schemas.microsoft.com/office/drawing/2017/decorative" val="1"/>
              </a:ext>
            </a:extLst>
          </p:cNvPr>
          <p:cNvSpPr/>
          <p:nvPr/>
        </p:nvSpPr>
        <p:spPr>
          <a:xfrm>
            <a:off x="258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C19C0790-B33D-01D6-DBBB-0D35F586A946}"/>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97385B2F-22ED-D418-4A05-1BE142394D7F}"/>
              </a:ext>
            </a:extLst>
          </p:cNvPr>
          <p:cNvSpPr txBox="1"/>
          <p:nvPr/>
        </p:nvSpPr>
        <p:spPr>
          <a:xfrm>
            <a:off x="268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Audit is evolving from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periodic sampling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continuous</a:t>
            </a: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 assurance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Evidence collection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automated where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possible</a:t>
            </a:r>
          </a:p>
        </p:txBody>
      </p:sp>
      <p:sp>
        <p:nvSpPr>
          <p:cNvPr id="12" name="Box2Bg">
            <a:extLst>
              <a:ext uri="{FF2B5EF4-FFF2-40B4-BE49-F238E27FC236}">
                <a16:creationId xmlns:a16="http://schemas.microsoft.com/office/drawing/2014/main" id="{CDB1E367-46EA-FD82-0B83-D4CCAC5DA162}"/>
              </a:ext>
              <a:ext uri="{C183D7F6-B498-43B3-948B-1728B52AA6E4}">
                <adec:decorative xmlns:adec="http://schemas.microsoft.com/office/drawing/2017/decorative" val="1"/>
              </a:ext>
            </a:extLst>
          </p:cNvPr>
          <p:cNvSpPr/>
          <p:nvPr/>
        </p:nvSpPr>
        <p:spPr>
          <a:xfrm>
            <a:off x="496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0310AC1F-68A1-BDD0-4312-0E47E40726FE}"/>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7ED17FA1-8AA4-9425-5EF2-52A007A03249}"/>
              </a:ext>
            </a:extLst>
          </p:cNvPr>
          <p:cNvSpPr txBox="1"/>
          <p:nvPr/>
        </p:nvSpPr>
        <p:spPr>
          <a:xfrm>
            <a:off x="5060000" y="1920000"/>
            <a:ext cx="2000000"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 in workflows creates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new audit scope: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model decisions,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data lineage,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human oversight logs</a:t>
            </a:r>
          </a:p>
        </p:txBody>
      </p:sp>
      <p:sp>
        <p:nvSpPr>
          <p:cNvPr id="15" name="Box3Bg">
            <a:extLst>
              <a:ext uri="{FF2B5EF4-FFF2-40B4-BE49-F238E27FC236}">
                <a16:creationId xmlns:a16="http://schemas.microsoft.com/office/drawing/2014/main" id="{67C4FB52-B76B-C471-80D4-95F386DE1896}"/>
              </a:ext>
              <a:ext uri="{C183D7F6-B498-43B3-948B-1728B52AA6E4}">
                <adec:decorative xmlns:adec="http://schemas.microsoft.com/office/drawing/2017/decorative" val="1"/>
              </a:ext>
            </a:extLst>
          </p:cNvPr>
          <p:cNvSpPr/>
          <p:nvPr/>
        </p:nvSpPr>
        <p:spPr>
          <a:xfrm>
            <a:off x="734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F87493F1-9A69-AC56-F9A8-EACBED4886A1}"/>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072E665F-8E10-3C0D-9B41-5BF56B7A98C6}"/>
              </a:ext>
            </a:extLst>
          </p:cNvPr>
          <p:cNvSpPr txBox="1"/>
          <p:nvPr/>
        </p:nvSpPr>
        <p:spPr>
          <a:xfrm>
            <a:off x="744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Continuous assurance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techniques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 audit methodology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Data analytics for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evidence analysis</a:t>
            </a:r>
          </a:p>
        </p:txBody>
      </p:sp>
      <p:sp>
        <p:nvSpPr>
          <p:cNvPr id="18" name="Box4Bg">
            <a:extLst>
              <a:ext uri="{FF2B5EF4-FFF2-40B4-BE49-F238E27FC236}">
                <a16:creationId xmlns:a16="http://schemas.microsoft.com/office/drawing/2014/main" id="{CCBD5488-E2AB-7C79-FCF6-463F31A41CB5}"/>
              </a:ext>
              <a:ext uri="{C183D7F6-B498-43B3-948B-1728B52AA6E4}">
                <adec:decorative xmlns:adec="http://schemas.microsoft.com/office/drawing/2017/decorative" val="1"/>
              </a:ext>
            </a:extLst>
          </p:cNvPr>
          <p:cNvSpPr/>
          <p:nvPr/>
        </p:nvSpPr>
        <p:spPr>
          <a:xfrm>
            <a:off x="972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3A3F6A34-D2B8-0AA5-6133-25A69034F84F}"/>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3CBC40E6-F2F1-4E5D-6687-2A2F2EEE0A08}"/>
              </a:ext>
            </a:extLst>
          </p:cNvPr>
          <p:cNvSpPr txBox="1"/>
          <p:nvPr/>
        </p:nvSpPr>
        <p:spPr>
          <a:xfrm>
            <a:off x="9820000" y="1920000"/>
            <a:ext cx="2000000" cy="37548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100% AI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assigned audit owners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Continuous control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testing reduces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point-in-time risk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Continuous assurance over periodic evidence collection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Automation improves visibility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Focus on assurance and 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7749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4807BC6-CA6C-6C72-7BBD-B141668628C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7E95976-6412-5906-5292-1ADD845D09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07AECB8C-FA3E-3D0D-0969-389B656ED2B1}"/>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F4AA550D-F080-FF35-DD93-C0D6527C13D6}"/>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Resilience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Security Discipline Evolution</a:t>
            </a:r>
          </a:p>
        </p:txBody>
      </p:sp>
      <p:sp>
        <p:nvSpPr>
          <p:cNvPr id="2" name="Box0Bg">
            <a:extLst>
              <a:ext uri="{FF2B5EF4-FFF2-40B4-BE49-F238E27FC236}">
                <a16:creationId xmlns:a16="http://schemas.microsoft.com/office/drawing/2014/main" id="{64968F5D-E4B7-2B32-93BD-E8E697B01036}"/>
              </a:ext>
              <a:ext uri="{C183D7F6-B498-43B3-948B-1728B52AA6E4}">
                <adec:decorative xmlns:adec="http://schemas.microsoft.com/office/drawing/2017/decorative" val="1"/>
              </a:ext>
            </a:extLst>
          </p:cNvPr>
          <p:cNvSpPr/>
          <p:nvPr/>
        </p:nvSpPr>
        <p:spPr>
          <a:xfrm>
            <a:off x="20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A0A57E6E-0F1A-5589-D9A1-BDC942D456E8}"/>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19619555-B327-73A9-89C3-3CA5EAEA0BFA}"/>
              </a:ext>
            </a:extLst>
          </p:cNvPr>
          <p:cNvSpPr txBox="1"/>
          <p:nvPr/>
        </p:nvSpPr>
        <p:spPr>
          <a:xfrm>
            <a:off x="300000" y="1920000"/>
            <a:ext cx="20000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Joint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Center (JOC)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Mission Essential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Functions identified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and protected</a:t>
            </a:r>
          </a:p>
        </p:txBody>
      </p:sp>
      <p:sp>
        <p:nvSpPr>
          <p:cNvPr id="7" name="Box1Bg">
            <a:extLst>
              <a:ext uri="{FF2B5EF4-FFF2-40B4-BE49-F238E27FC236}">
                <a16:creationId xmlns:a16="http://schemas.microsoft.com/office/drawing/2014/main" id="{B777A840-687C-F0F6-7C31-0B873529411F}"/>
              </a:ext>
              <a:ext uri="{C183D7F6-B498-43B3-948B-1728B52AA6E4}">
                <adec:decorative xmlns:adec="http://schemas.microsoft.com/office/drawing/2017/decorative" val="1"/>
              </a:ext>
            </a:extLst>
          </p:cNvPr>
          <p:cNvSpPr/>
          <p:nvPr/>
        </p:nvSpPr>
        <p:spPr>
          <a:xfrm>
            <a:off x="258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92C5A8B2-8E4B-2C18-D510-31261E152211}"/>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5172DE25-681A-9D59-4BEA-5399708A5255}"/>
              </a:ext>
            </a:extLst>
          </p:cNvPr>
          <p:cNvSpPr txBox="1"/>
          <p:nvPr/>
        </p:nvSpPr>
        <p:spPr>
          <a:xfrm>
            <a:off x="268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Resilience 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mission-focused, not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just IT recovery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JOC integrates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security, continuity,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and emergency mgmt</a:t>
            </a:r>
          </a:p>
        </p:txBody>
      </p:sp>
      <p:sp>
        <p:nvSpPr>
          <p:cNvPr id="12" name="Box2Bg">
            <a:extLst>
              <a:ext uri="{FF2B5EF4-FFF2-40B4-BE49-F238E27FC236}">
                <a16:creationId xmlns:a16="http://schemas.microsoft.com/office/drawing/2014/main" id="{F077B026-CE5C-5A75-F4E5-20E46DEE8E79}"/>
              </a:ext>
              <a:ext uri="{C183D7F6-B498-43B3-948B-1728B52AA6E4}">
                <adec:decorative xmlns:adec="http://schemas.microsoft.com/office/drawing/2017/decorative" val="1"/>
              </a:ext>
            </a:extLst>
          </p:cNvPr>
          <p:cNvSpPr/>
          <p:nvPr/>
        </p:nvSpPr>
        <p:spPr>
          <a:xfrm>
            <a:off x="496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C6B77470-C359-DB90-3904-D17403EBE620}"/>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BEEB9756-428D-1D0F-0FF7-0BDE967F4BD2}"/>
              </a:ext>
            </a:extLst>
          </p:cNvPr>
          <p:cNvSpPr txBox="1"/>
          <p:nvPr/>
        </p:nvSpPr>
        <p:spPr>
          <a:xfrm>
            <a:off x="5060000" y="1920000"/>
            <a:ext cx="20000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system failures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require resilience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plans that address: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model unavailability,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data corruption,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decision chain gaps</a:t>
            </a:r>
          </a:p>
        </p:txBody>
      </p:sp>
      <p:sp>
        <p:nvSpPr>
          <p:cNvPr id="15" name="Box3Bg">
            <a:extLst>
              <a:ext uri="{FF2B5EF4-FFF2-40B4-BE49-F238E27FC236}">
                <a16:creationId xmlns:a16="http://schemas.microsoft.com/office/drawing/2014/main" id="{1BCC55D2-B9B1-4FCD-AA65-9D9A62B18F6C}"/>
              </a:ext>
              <a:ext uri="{C183D7F6-B498-43B3-948B-1728B52AA6E4}">
                <adec:decorative xmlns:adec="http://schemas.microsoft.com/office/drawing/2017/decorative" val="1"/>
              </a:ext>
            </a:extLst>
          </p:cNvPr>
          <p:cNvSpPr/>
          <p:nvPr/>
        </p:nvSpPr>
        <p:spPr>
          <a:xfrm>
            <a:off x="734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F0B68936-15FD-91A4-9D93-137132B2A050}"/>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B8EB9CC1-0210-1FF7-F6E5-3BFE88EF6E9E}"/>
              </a:ext>
            </a:extLst>
          </p:cNvPr>
          <p:cNvSpPr txBox="1"/>
          <p:nvPr/>
        </p:nvSpPr>
        <p:spPr>
          <a:xfrm>
            <a:off x="7440000" y="1920000"/>
            <a:ext cx="20000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Mission Essential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Function analysis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system continuity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planning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Tabletop exercises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for AI scenarios</a:t>
            </a:r>
          </a:p>
        </p:txBody>
      </p:sp>
      <p:sp>
        <p:nvSpPr>
          <p:cNvPr id="18" name="Box4Bg">
            <a:extLst>
              <a:ext uri="{FF2B5EF4-FFF2-40B4-BE49-F238E27FC236}">
                <a16:creationId xmlns:a16="http://schemas.microsoft.com/office/drawing/2014/main" id="{5F6D0D6C-E3A0-8B07-22DA-C72F0A6F846C}"/>
              </a:ext>
              <a:ext uri="{C183D7F6-B498-43B3-948B-1728B52AA6E4}">
                <adec:decorative xmlns:adec="http://schemas.microsoft.com/office/drawing/2017/decorative" val="1"/>
              </a:ext>
            </a:extLst>
          </p:cNvPr>
          <p:cNvSpPr/>
          <p:nvPr/>
        </p:nvSpPr>
        <p:spPr>
          <a:xfrm>
            <a:off x="972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7057C335-EBC7-84D2-CE20-991EF7B2A85D}"/>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EABEC97F-3DE5-242C-25A8-5925819076D8}"/>
              </a:ext>
            </a:extLst>
          </p:cNvPr>
          <p:cNvSpPr txBox="1"/>
          <p:nvPr/>
        </p:nvSpPr>
        <p:spPr>
          <a:xfrm>
            <a:off x="982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100% MEFs identified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Recovery time targets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defined and tested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system fallback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procedures documented</a:t>
            </a:r>
          </a:p>
        </p:txBody>
      </p:sp>
    </p:spTree>
    <p:extLst>
      <p:ext uri="{BB962C8B-B14F-4D97-AF65-F5344CB8AC3E}">
        <p14:creationId xmlns:p14="http://schemas.microsoft.com/office/powerpoint/2010/main" val="4153445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8FF751C-D800-8AEB-1CFA-2B170435638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01F8B61-2B45-FA38-3E4F-FC4F360433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68635341-3073-A9E8-C729-62D77A941581}"/>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5325B1B4-2F29-BFBE-E592-5C04C49F604B}"/>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Security Discipline Evolution</a:t>
            </a:r>
          </a:p>
        </p:txBody>
      </p:sp>
      <p:sp>
        <p:nvSpPr>
          <p:cNvPr id="2" name="Box0Bg">
            <a:extLst>
              <a:ext uri="{FF2B5EF4-FFF2-40B4-BE49-F238E27FC236}">
                <a16:creationId xmlns:a16="http://schemas.microsoft.com/office/drawing/2014/main" id="{153A177C-8DC0-1825-AF09-18411D6F3639}"/>
              </a:ext>
              <a:ext uri="{C183D7F6-B498-43B3-948B-1728B52AA6E4}">
                <adec:decorative xmlns:adec="http://schemas.microsoft.com/office/drawing/2017/decorative" val="1"/>
              </a:ext>
            </a:extLst>
          </p:cNvPr>
          <p:cNvSpPr/>
          <p:nvPr/>
        </p:nvSpPr>
        <p:spPr>
          <a:xfrm>
            <a:off x="20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1E83C73A-A123-1F95-9A0E-D68C47A1B255}"/>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61871BAB-44F8-D4D0-EA6C-CB694F828599}"/>
              </a:ext>
            </a:extLst>
          </p:cNvPr>
          <p:cNvSpPr txBox="1"/>
          <p:nvPr/>
        </p:nvSpPr>
        <p:spPr>
          <a:xfrm>
            <a:off x="30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Governance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Initiative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Building AI literacy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and governance skills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across security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and risk teams</a:t>
            </a:r>
          </a:p>
        </p:txBody>
      </p:sp>
      <p:sp>
        <p:nvSpPr>
          <p:cNvPr id="7" name="Box1Bg">
            <a:extLst>
              <a:ext uri="{FF2B5EF4-FFF2-40B4-BE49-F238E27FC236}">
                <a16:creationId xmlns:a16="http://schemas.microsoft.com/office/drawing/2014/main" id="{920110FE-B1E1-3126-369E-C3952771C2EB}"/>
              </a:ext>
              <a:ext uri="{C183D7F6-B498-43B3-948B-1728B52AA6E4}">
                <adec:decorative xmlns:adec="http://schemas.microsoft.com/office/drawing/2017/decorative" val="1"/>
              </a:ext>
            </a:extLst>
          </p:cNvPr>
          <p:cNvSpPr/>
          <p:nvPr/>
        </p:nvSpPr>
        <p:spPr>
          <a:xfrm>
            <a:off x="258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7476ADC7-EF4C-17E1-B1F2-DE9C16079D26}"/>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9D3E11D9-C557-F0C8-CEFE-85A164E1BD38}"/>
              </a:ext>
            </a:extLst>
          </p:cNvPr>
          <p:cNvSpPr txBox="1"/>
          <p:nvPr/>
        </p:nvSpPr>
        <p:spPr>
          <a:xfrm>
            <a:off x="2680000" y="1920000"/>
            <a:ext cx="2000000"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Security professionals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need AI fluency, not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just AI awareness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Roles are expanding,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not being replaced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Creating internal AI training plans</a:t>
            </a:r>
          </a:p>
        </p:txBody>
      </p:sp>
      <p:sp>
        <p:nvSpPr>
          <p:cNvPr id="12" name="Box2Bg">
            <a:extLst>
              <a:ext uri="{FF2B5EF4-FFF2-40B4-BE49-F238E27FC236}">
                <a16:creationId xmlns:a16="http://schemas.microsoft.com/office/drawing/2014/main" id="{C6A2F181-ED26-C0B3-ABAF-77AB47762F62}"/>
              </a:ext>
              <a:ext uri="{C183D7F6-B498-43B3-948B-1728B52AA6E4}">
                <adec:decorative xmlns:adec="http://schemas.microsoft.com/office/drawing/2017/decorative" val="1"/>
              </a:ext>
            </a:extLst>
          </p:cNvPr>
          <p:cNvSpPr/>
          <p:nvPr/>
        </p:nvSpPr>
        <p:spPr>
          <a:xfrm>
            <a:off x="496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CC11147A-A8ED-3A9D-01D8-6C6D67091EF2}"/>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B42CDF20-5B12-E0B9-4619-7388660999B8}"/>
              </a:ext>
            </a:extLst>
          </p:cNvPr>
          <p:cNvSpPr txBox="1"/>
          <p:nvPr/>
        </p:nvSpPr>
        <p:spPr>
          <a:xfrm>
            <a:off x="506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Skill gaps in 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security create audit,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risk, and governance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coverage gaps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Workforce must grow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into new scope</a:t>
            </a:r>
          </a:p>
        </p:txBody>
      </p:sp>
      <p:sp>
        <p:nvSpPr>
          <p:cNvPr id="15" name="Box3Bg">
            <a:extLst>
              <a:ext uri="{FF2B5EF4-FFF2-40B4-BE49-F238E27FC236}">
                <a16:creationId xmlns:a16="http://schemas.microsoft.com/office/drawing/2014/main" id="{A0C370E4-E318-705D-0BA4-EDCB0B3F1DE9}"/>
              </a:ext>
              <a:ext uri="{C183D7F6-B498-43B3-948B-1728B52AA6E4}">
                <adec:decorative xmlns:adec="http://schemas.microsoft.com/office/drawing/2017/decorative" val="1"/>
              </a:ext>
            </a:extLst>
          </p:cNvPr>
          <p:cNvSpPr/>
          <p:nvPr/>
        </p:nvSpPr>
        <p:spPr>
          <a:xfrm>
            <a:off x="734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1977C034-B80F-8608-9666-467CACE5BBF1}"/>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A10A8859-FBFE-6423-B18B-20DDCF75835F}"/>
              </a:ext>
            </a:extLst>
          </p:cNvPr>
          <p:cNvSpPr txBox="1"/>
          <p:nvPr/>
        </p:nvSpPr>
        <p:spPr>
          <a:xfrm>
            <a:off x="7440000" y="1920000"/>
            <a:ext cx="2000000"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security concepts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Prompt engineering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awareness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Model governance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literacy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Risk-based 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evaluation skills</a:t>
            </a:r>
          </a:p>
        </p:txBody>
      </p:sp>
      <p:sp>
        <p:nvSpPr>
          <p:cNvPr id="18" name="Box4Bg">
            <a:extLst>
              <a:ext uri="{FF2B5EF4-FFF2-40B4-BE49-F238E27FC236}">
                <a16:creationId xmlns:a16="http://schemas.microsoft.com/office/drawing/2014/main" id="{B9558869-4BAB-E5CF-3ADA-1508B85B356D}"/>
              </a:ext>
              <a:ext uri="{C183D7F6-B498-43B3-948B-1728B52AA6E4}">
                <adec:decorative xmlns:adec="http://schemas.microsoft.com/office/drawing/2017/decorative" val="1"/>
              </a:ext>
            </a:extLst>
          </p:cNvPr>
          <p:cNvSpPr/>
          <p:nvPr/>
        </p:nvSpPr>
        <p:spPr>
          <a:xfrm>
            <a:off x="972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7A7987AF-A343-8CC0-B4D3-95B05A1CDA01}"/>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59011AD8-89AA-AFCE-6D62-A938399D37FE}"/>
              </a:ext>
            </a:extLst>
          </p:cNvPr>
          <p:cNvSpPr txBox="1"/>
          <p:nvPr/>
        </p:nvSpPr>
        <p:spPr>
          <a:xfrm>
            <a:off x="9820000" y="1920000"/>
            <a:ext cx="20000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Security team 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to evaluate, govern,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and audit AI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literacy embedded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in all security roles</a:t>
            </a:r>
          </a:p>
        </p:txBody>
      </p:sp>
    </p:spTree>
    <p:extLst>
      <p:ext uri="{BB962C8B-B14F-4D97-AF65-F5344CB8AC3E}">
        <p14:creationId xmlns:p14="http://schemas.microsoft.com/office/powerpoint/2010/main" val="3923931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9AFA03F-3BBA-2AA2-5341-72A30555755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2C9EB13-0A51-3A89-46B7-2BEDF0B570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4563FB5C-F10E-7A14-9EA0-F247E4BE6828}"/>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2393344E-0B3F-0AF4-231B-95CC070B9D4A}"/>
              </a:ext>
            </a:extLst>
          </p:cNvPr>
          <p:cNvSpPr txBox="1">
            <a:spLocks noGrp="1"/>
          </p:cNvSpPr>
          <p:nvPr>
            <p:ph type="title" idx="4294967295"/>
          </p:nvPr>
        </p:nvSpPr>
        <p:spPr>
          <a:xfrm>
            <a:off x="300010" y="301171"/>
            <a:ext cx="716087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AI Governance</a:t>
            </a:r>
          </a:p>
        </p:txBody>
      </p:sp>
      <p:pic>
        <p:nvPicPr>
          <p:cNvPr id="17" name="Picture 16" descr="Building trust in AI system at DMV Chart Ownership: Every AI system at DMV has an Owner, a defined purpose, a monitor, an auditor, a human review, an audit trail.">
            <a:extLst>
              <a:ext uri="{FF2B5EF4-FFF2-40B4-BE49-F238E27FC236}">
                <a16:creationId xmlns:a16="http://schemas.microsoft.com/office/drawing/2014/main" id="{50738154-31B9-D24C-73C0-321D9EEA1C55}"/>
              </a:ext>
            </a:extLst>
          </p:cNvPr>
          <p:cNvPicPr>
            <a:picLocks noChangeAspect="1"/>
          </p:cNvPicPr>
          <p:nvPr/>
        </p:nvPicPr>
        <p:blipFill>
          <a:blip r:embed="rId3"/>
          <a:stretch>
            <a:fillRect/>
          </a:stretch>
        </p:blipFill>
        <p:spPr>
          <a:xfrm>
            <a:off x="1150883" y="762836"/>
            <a:ext cx="9890234" cy="5198029"/>
          </a:xfrm>
          <a:prstGeom prst="rect">
            <a:avLst/>
          </a:prstGeom>
        </p:spPr>
      </p:pic>
    </p:spTree>
    <p:extLst>
      <p:ext uri="{BB962C8B-B14F-4D97-AF65-F5344CB8AC3E}">
        <p14:creationId xmlns:p14="http://schemas.microsoft.com/office/powerpoint/2010/main" val="2850264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AEA6CB6-3E04-9EBC-3E75-E32CBB250E7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E8CE753-60A6-8CBF-CE82-1162742E3E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6010BB6B-4C7E-0BFD-1CBC-ECB9754EFFD2}"/>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2B897DB-AA9D-F070-C1CF-D9C46C51AE68}"/>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Joint Operations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Protect the Mission, Not Just the Technology</a:t>
            </a:r>
          </a:p>
        </p:txBody>
      </p:sp>
      <p:pic>
        <p:nvPicPr>
          <p:cNvPr id="5" name="Picture 4" descr="Circle chart: Security / Operations / Emergency Management / Continuity and Resilience / Executive leadership are all included in the circle">
            <a:extLst>
              <a:ext uri="{FF2B5EF4-FFF2-40B4-BE49-F238E27FC236}">
                <a16:creationId xmlns:a16="http://schemas.microsoft.com/office/drawing/2014/main" id="{EFE4CB84-F909-CBAF-954B-5F9581439FB1}"/>
              </a:ext>
            </a:extLst>
          </p:cNvPr>
          <p:cNvPicPr>
            <a:picLocks noChangeAspect="1"/>
          </p:cNvPicPr>
          <p:nvPr/>
        </p:nvPicPr>
        <p:blipFill>
          <a:blip r:embed="rId3"/>
          <a:stretch>
            <a:fillRect/>
          </a:stretch>
        </p:blipFill>
        <p:spPr>
          <a:xfrm>
            <a:off x="2329355" y="1132168"/>
            <a:ext cx="7533290" cy="5022193"/>
          </a:xfrm>
          <a:prstGeom prst="rect">
            <a:avLst/>
          </a:prstGeom>
        </p:spPr>
      </p:pic>
    </p:spTree>
    <p:extLst>
      <p:ext uri="{BB962C8B-B14F-4D97-AF65-F5344CB8AC3E}">
        <p14:creationId xmlns:p14="http://schemas.microsoft.com/office/powerpoint/2010/main" val="2048736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4680178-C56F-3B80-30CF-EA684AE5825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FB6A897-CC2E-79EE-B67F-E3ACFB4C72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927D8C1A-0779-F6B8-5CCC-10638DA67A4B}"/>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52F99F88-F113-D4DB-6081-270258FA22B6}"/>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The Security Professional of Tomorrow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AI Replaces Tasks. Accountability Remains Human.</a:t>
            </a:r>
          </a:p>
        </p:txBody>
      </p:sp>
      <p:sp>
        <p:nvSpPr>
          <p:cNvPr id="2" name="LessHdr">
            <a:extLst>
              <a:ext uri="{FF2B5EF4-FFF2-40B4-BE49-F238E27FC236}">
                <a16:creationId xmlns:a16="http://schemas.microsoft.com/office/drawing/2014/main" id="{447BD3A8-8D53-0846-B47A-5957988CD662}"/>
              </a:ext>
            </a:extLst>
          </p:cNvPr>
          <p:cNvSpPr/>
          <p:nvPr/>
        </p:nvSpPr>
        <p:spPr>
          <a:xfrm>
            <a:off x="300000" y="1400000"/>
            <a:ext cx="5400000" cy="6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LESS TIME ON</a:t>
            </a:r>
          </a:p>
        </p:txBody>
      </p:sp>
      <p:sp>
        <p:nvSpPr>
          <p:cNvPr id="5" name="LessBg">
            <a:extLst>
              <a:ext uri="{FF2B5EF4-FFF2-40B4-BE49-F238E27FC236}">
                <a16:creationId xmlns:a16="http://schemas.microsoft.com/office/drawing/2014/main" id="{27133C6E-C118-DCB7-E6C7-CC3EBD4AC63C}"/>
              </a:ext>
              <a:ext uri="{C183D7F6-B498-43B3-948B-1728B52AA6E4}">
                <adec:decorative xmlns:adec="http://schemas.microsoft.com/office/drawing/2017/decorative" val="1"/>
              </a:ext>
            </a:extLst>
          </p:cNvPr>
          <p:cNvSpPr/>
          <p:nvPr/>
        </p:nvSpPr>
        <p:spPr>
          <a:xfrm>
            <a:off x="300000" y="2000000"/>
            <a:ext cx="5400000" cy="37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LessBody">
            <a:extLst>
              <a:ext uri="{FF2B5EF4-FFF2-40B4-BE49-F238E27FC236}">
                <a16:creationId xmlns:a16="http://schemas.microsoft.com/office/drawing/2014/main" id="{8EBE9878-A7CF-1168-6CF4-7403B872D838}"/>
              </a:ext>
            </a:extLst>
          </p:cNvPr>
          <p:cNvSpPr txBox="1"/>
          <p:nvPr/>
        </p:nvSpPr>
        <p:spPr>
          <a:xfrm>
            <a:off x="500000" y="2150000"/>
            <a:ext cx="5000000" cy="3400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592C3"/>
                </a:solidFill>
                <a:effectLst/>
                <a:uLnTx/>
                <a:uFillTx/>
                <a:latin typeface="Calibri" panose="020F0502020204030204"/>
                <a:ea typeface="+mn-ea"/>
                <a:cs typeface="+mn-cs"/>
              </a:rPr>
              <a:t>Evidence Collection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0C3052"/>
                </a:solidFill>
                <a:effectLst/>
                <a:uLnTx/>
                <a:uFillTx/>
                <a:latin typeface="Calibri" panose="020F0502020204030204"/>
                <a:ea typeface="+mn-ea"/>
                <a:cs typeface="+mn-cs"/>
              </a:rPr>
              <a:t>Manual gathering and organizing audit evidence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592C3"/>
                </a:solidFill>
                <a:effectLst/>
                <a:uLnTx/>
                <a:uFillTx/>
                <a:latin typeface="Calibri" panose="020F0502020204030204"/>
                <a:ea typeface="+mn-ea"/>
                <a:cs typeface="+mn-cs"/>
              </a:rPr>
              <a:t>Data Gathering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0C3052"/>
                </a:solidFill>
                <a:effectLst/>
                <a:uLnTx/>
                <a:uFillTx/>
                <a:latin typeface="Calibri" panose="020F0502020204030204"/>
                <a:ea typeface="+mn-ea"/>
                <a:cs typeface="+mn-cs"/>
              </a:rPr>
              <a:t>Querying logs, pulling reports, compiling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592C3"/>
                </a:solidFill>
                <a:effectLst/>
                <a:uLnTx/>
                <a:uFillTx/>
                <a:latin typeface="Calibri" panose="020F0502020204030204"/>
                <a:ea typeface="+mn-ea"/>
                <a:cs typeface="+mn-cs"/>
              </a:rPr>
              <a:t>Manual Reporting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0C3052"/>
                </a:solidFill>
                <a:effectLst/>
                <a:uLnTx/>
                <a:uFillTx/>
                <a:latin typeface="Calibri" panose="020F0502020204030204"/>
                <a:ea typeface="+mn-ea"/>
                <a:cs typeface="+mn-cs"/>
              </a:rPr>
              <a:t>Building status decks and compliance summaries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592C3"/>
                </a:solidFill>
                <a:effectLst/>
                <a:uLnTx/>
                <a:uFillTx/>
                <a:latin typeface="Calibri" panose="020F0502020204030204"/>
                <a:ea typeface="+mn-ea"/>
                <a:cs typeface="+mn-cs"/>
              </a:rPr>
              <a:t>Routine Triage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0C3052"/>
                </a:solidFill>
                <a:effectLst/>
                <a:uLnTx/>
                <a:uFillTx/>
                <a:latin typeface="Calibri" panose="020F0502020204030204"/>
                <a:ea typeface="+mn-ea"/>
                <a:cs typeface="+mn-cs"/>
              </a:rPr>
              <a:t>First-pass alert review and ticket routing</a:t>
            </a:r>
          </a:p>
        </p:txBody>
      </p:sp>
      <p:sp>
        <p:nvSpPr>
          <p:cNvPr id="7" name="Arrow">
            <a:extLst>
              <a:ext uri="{FF2B5EF4-FFF2-40B4-BE49-F238E27FC236}">
                <a16:creationId xmlns:a16="http://schemas.microsoft.com/office/drawing/2014/main" id="{672EF5BB-0FFF-12CD-DCF2-433813B09962}"/>
              </a:ext>
              <a:ext uri="{C183D7F6-B498-43B3-948B-1728B52AA6E4}">
                <adec:decorative xmlns:adec="http://schemas.microsoft.com/office/drawing/2017/decorative" val="1"/>
              </a:ext>
            </a:extLst>
          </p:cNvPr>
          <p:cNvSpPr/>
          <p:nvPr/>
        </p:nvSpPr>
        <p:spPr>
          <a:xfrm>
            <a:off x="5850000" y="3320000"/>
            <a:ext cx="500000" cy="451500"/>
          </a:xfrm>
          <a:prstGeom prst="rect">
            <a:avLst/>
          </a:prstGeom>
          <a:solidFill>
            <a:srgbClr val="FFD10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ArrowTxt">
            <a:extLst>
              <a:ext uri="{FF2B5EF4-FFF2-40B4-BE49-F238E27FC236}">
                <a16:creationId xmlns:a16="http://schemas.microsoft.com/office/drawing/2014/main" id="{41C3DCD9-C00F-E421-2385-77075900C472}"/>
              </a:ext>
            </a:extLst>
          </p:cNvPr>
          <p:cNvSpPr txBox="1"/>
          <p:nvPr/>
        </p:nvSpPr>
        <p:spPr>
          <a:xfrm>
            <a:off x="5870000" y="3320000"/>
            <a:ext cx="500000" cy="400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4075"/>
                </a:solidFill>
                <a:effectLst/>
                <a:uLnTx/>
                <a:uFillTx/>
                <a:latin typeface="Calibri" panose="020F0502020204030204"/>
                <a:ea typeface="+mn-ea"/>
                <a:cs typeface="+mn-cs"/>
              </a:rPr>
              <a:t>-&gt;</a:t>
            </a:r>
          </a:p>
        </p:txBody>
      </p:sp>
      <p:sp>
        <p:nvSpPr>
          <p:cNvPr id="10" name="MoreHdr">
            <a:extLst>
              <a:ext uri="{FF2B5EF4-FFF2-40B4-BE49-F238E27FC236}">
                <a16:creationId xmlns:a16="http://schemas.microsoft.com/office/drawing/2014/main" id="{B4CBD0D1-FE7F-779F-1BB6-E98463A9BADD}"/>
              </a:ext>
            </a:extLst>
          </p:cNvPr>
          <p:cNvSpPr/>
          <p:nvPr/>
        </p:nvSpPr>
        <p:spPr>
          <a:xfrm>
            <a:off x="6500000" y="1400000"/>
            <a:ext cx="5400000" cy="6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D100"/>
                </a:solidFill>
                <a:effectLst/>
                <a:uLnTx/>
                <a:uFillTx/>
                <a:latin typeface="Calibri" panose="020F0502020204030204"/>
                <a:ea typeface="+mn-ea"/>
                <a:cs typeface="+mn-cs"/>
              </a:rPr>
              <a:t>MORE TIME ON</a:t>
            </a:r>
          </a:p>
        </p:txBody>
      </p:sp>
      <p:sp>
        <p:nvSpPr>
          <p:cNvPr id="12" name="MoreBg">
            <a:extLst>
              <a:ext uri="{FF2B5EF4-FFF2-40B4-BE49-F238E27FC236}">
                <a16:creationId xmlns:a16="http://schemas.microsoft.com/office/drawing/2014/main" id="{3E356316-8359-384B-A016-2DB3C82D0306}"/>
              </a:ext>
              <a:ext uri="{C183D7F6-B498-43B3-948B-1728B52AA6E4}">
                <adec:decorative xmlns:adec="http://schemas.microsoft.com/office/drawing/2017/decorative" val="1"/>
              </a:ext>
            </a:extLst>
          </p:cNvPr>
          <p:cNvSpPr/>
          <p:nvPr/>
        </p:nvSpPr>
        <p:spPr>
          <a:xfrm>
            <a:off x="6500000" y="2000000"/>
            <a:ext cx="5400000" cy="3700000"/>
          </a:xfrm>
          <a:prstGeom prst="rect">
            <a:avLst/>
          </a:prstGeom>
          <a:solidFill>
            <a:srgbClr val="0058A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MoreBody">
            <a:extLst>
              <a:ext uri="{FF2B5EF4-FFF2-40B4-BE49-F238E27FC236}">
                <a16:creationId xmlns:a16="http://schemas.microsoft.com/office/drawing/2014/main" id="{294D4CB8-8CD0-3EFA-B1B9-3528B18CBA72}"/>
              </a:ext>
            </a:extLst>
          </p:cNvPr>
          <p:cNvSpPr txBox="1"/>
          <p:nvPr/>
        </p:nvSpPr>
        <p:spPr>
          <a:xfrm>
            <a:off x="6700000" y="2150000"/>
            <a:ext cx="5000000" cy="3400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D100"/>
                </a:solidFill>
                <a:effectLst/>
                <a:uLnTx/>
                <a:uFillTx/>
                <a:latin typeface="Calibri" panose="020F0502020204030204"/>
                <a:ea typeface="+mn-ea"/>
                <a:cs typeface="+mn-cs"/>
              </a:rPr>
              <a:t>Analysis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FFFFFF"/>
                </a:solidFill>
                <a:effectLst/>
                <a:uLnTx/>
                <a:uFillTx/>
                <a:latin typeface="Calibri" panose="020F0502020204030204"/>
                <a:ea typeface="+mn-ea"/>
                <a:cs typeface="+mn-cs"/>
              </a:rPr>
              <a:t>Interpreting what the data means for the 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D100"/>
                </a:solidFill>
                <a:effectLst/>
                <a:uLnTx/>
                <a:uFillTx/>
                <a:latin typeface="Calibri" panose="020F0502020204030204"/>
                <a:ea typeface="+mn-ea"/>
                <a:cs typeface="+mn-cs"/>
              </a:rPr>
              <a:t>Governance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FFFFFF"/>
                </a:solidFill>
                <a:effectLst/>
                <a:uLnTx/>
                <a:uFillTx/>
                <a:latin typeface="Calibri" panose="020F0502020204030204"/>
                <a:ea typeface="+mn-ea"/>
                <a:cs typeface="+mn-cs"/>
              </a:rPr>
              <a:t>AI oversight, policy development, accountability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D100"/>
                </a:solidFill>
                <a:effectLst/>
                <a:uLnTx/>
                <a:uFillTx/>
                <a:latin typeface="Calibri" panose="020F0502020204030204"/>
                <a:ea typeface="+mn-ea"/>
                <a:cs typeface="+mn-cs"/>
              </a:rPr>
              <a:t>Risk Decisions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FFFFFF"/>
                </a:solidFill>
                <a:effectLst/>
                <a:uLnTx/>
                <a:uFillTx/>
                <a:latin typeface="Calibri" panose="020F0502020204030204"/>
                <a:ea typeface="+mn-ea"/>
                <a:cs typeface="+mn-cs"/>
              </a:rPr>
              <a:t>Judgment calls that require human accountability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D100"/>
                </a:solidFill>
                <a:effectLst/>
                <a:uLnTx/>
                <a:uFillTx/>
                <a:latin typeface="Calibri" panose="020F0502020204030204"/>
                <a:ea typeface="+mn-ea"/>
                <a:cs typeface="+mn-cs"/>
              </a:rPr>
              <a:t>Mission Support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FFFFFF"/>
                </a:solidFill>
                <a:effectLst/>
                <a:uLnTx/>
                <a:uFillTx/>
                <a:latin typeface="Calibri" panose="020F0502020204030204"/>
                <a:ea typeface="+mn-ea"/>
                <a:cs typeface="+mn-cs"/>
              </a:rPr>
              <a:t>Strategic security advising for agency leadership</a:t>
            </a:r>
          </a:p>
        </p:txBody>
      </p:sp>
    </p:spTree>
    <p:extLst>
      <p:ext uri="{BB962C8B-B14F-4D97-AF65-F5344CB8AC3E}">
        <p14:creationId xmlns:p14="http://schemas.microsoft.com/office/powerpoint/2010/main" val="3236573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5" name="Title 24">
            <a:extLst>
              <a:ext uri="{FF2B5EF4-FFF2-40B4-BE49-F238E27FC236}">
                <a16:creationId xmlns:a16="http://schemas.microsoft.com/office/drawing/2014/main" id="{E431C65D-8BBA-0959-DA30-01E754958044}"/>
              </a:ext>
            </a:extLst>
          </p:cNvPr>
          <p:cNvSpPr txBox="1">
            <a:spLocks noGrp="1"/>
          </p:cNvSpPr>
          <p:nvPr>
            <p:ph type="title" idx="4294967295"/>
          </p:nvPr>
        </p:nvSpPr>
        <p:spPr>
          <a:xfrm>
            <a:off x="723204" y="1453196"/>
            <a:ext cx="767769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8798C"/>
                </a:solidFill>
                <a:effectLst/>
                <a:uLnTx/>
                <a:uFillTx/>
                <a:latin typeface="Roboto"/>
                <a:ea typeface="Roboto"/>
                <a:cs typeface="Roboto"/>
              </a:rPr>
              <a:t>   Agenda                                            Presenter</a:t>
            </a:r>
            <a:endParaRPr kumimoji="0" lang="en-US" sz="2400" b="1" i="0" u="none" strike="noStrike" kern="1200" cap="none" spc="0" normalizeH="0" baseline="0" noProof="0" dirty="0">
              <a:ln>
                <a:noFill/>
              </a:ln>
              <a:solidFill>
                <a:srgbClr val="28798C"/>
              </a:solidFill>
              <a:effectLst/>
              <a:uLnTx/>
              <a:uFillTx/>
              <a:latin typeface="Roboto"/>
              <a:ea typeface="Roboto"/>
              <a:cs typeface="Roboto"/>
            </a:endParaRPr>
          </a:p>
        </p:txBody>
      </p:sp>
      <p:graphicFrame>
        <p:nvGraphicFramePr>
          <p:cNvPr id="6" name="Table 5">
            <a:extLst>
              <a:ext uri="{FF2B5EF4-FFF2-40B4-BE49-F238E27FC236}">
                <a16:creationId xmlns:a16="http://schemas.microsoft.com/office/drawing/2014/main" id="{8B17F0F3-691F-F800-9D15-F5D3D114F801}"/>
              </a:ext>
            </a:extLst>
          </p:cNvPr>
          <p:cNvGraphicFramePr>
            <a:graphicFrameLocks noGrp="1"/>
          </p:cNvGraphicFramePr>
          <p:nvPr>
            <p:extLst>
              <p:ext uri="{D42A27DB-BD31-4B8C-83A1-F6EECF244321}">
                <p14:modId xmlns:p14="http://schemas.microsoft.com/office/powerpoint/2010/main" val="2510821911"/>
              </p:ext>
            </p:extLst>
          </p:nvPr>
        </p:nvGraphicFramePr>
        <p:xfrm>
          <a:off x="941000" y="1493666"/>
          <a:ext cx="10165080" cy="4448408"/>
        </p:xfrm>
        <a:graphic>
          <a:graphicData uri="http://schemas.openxmlformats.org/drawingml/2006/table">
            <a:tbl>
              <a:tblPr firstRow="1" bandRow="1">
                <a:tableStyleId>{68D230F3-CF80-4859-8CE7-A43EE81993B5}</a:tableStyleId>
              </a:tblPr>
              <a:tblGrid>
                <a:gridCol w="5082540">
                  <a:extLst>
                    <a:ext uri="{9D8B030D-6E8A-4147-A177-3AD203B41FA5}">
                      <a16:colId xmlns:a16="http://schemas.microsoft.com/office/drawing/2014/main" val="1926258643"/>
                    </a:ext>
                  </a:extLst>
                </a:gridCol>
                <a:gridCol w="5082540">
                  <a:extLst>
                    <a:ext uri="{9D8B030D-6E8A-4147-A177-3AD203B41FA5}">
                      <a16:colId xmlns:a16="http://schemas.microsoft.com/office/drawing/2014/main" val="1128520090"/>
                    </a:ext>
                  </a:extLst>
                </a:gridCol>
              </a:tblGrid>
              <a:tr h="461782">
                <a:tc>
                  <a:txBody>
                    <a:bodyPr/>
                    <a:lstStyle/>
                    <a:p>
                      <a:endParaRPr lang="en-US"/>
                    </a:p>
                  </a:txBody>
                  <a:tcPr/>
                </a:tc>
                <a:tc>
                  <a:txBody>
                    <a:bodyPr/>
                    <a:lstStyle/>
                    <a:p>
                      <a:endParaRPr lang="en-US"/>
                    </a:p>
                  </a:txBody>
                  <a:tcPr/>
                </a:tc>
                <a:extLst>
                  <a:ext uri="{0D108BD9-81ED-4DB2-BD59-A6C34878D82A}">
                    <a16:rowId xmlns:a16="http://schemas.microsoft.com/office/drawing/2014/main" val="3825105711"/>
                  </a:ext>
                </a:extLst>
              </a:tr>
              <a:tr h="648052">
                <a:tc>
                  <a:txBody>
                    <a:bodyPr/>
                    <a:lstStyle/>
                    <a:p>
                      <a:pPr lvl="0">
                        <a:buNone/>
                      </a:pPr>
                      <a:r>
                        <a:rPr lang="en-US" sz="2000" b="1" i="0" u="none" strike="noStrike" noProof="0">
                          <a:solidFill>
                            <a:srgbClr val="005E6E"/>
                          </a:solidFill>
                          <a:latin typeface="roboto"/>
                        </a:rPr>
                        <a:t>Welcome/Opening Remarks</a:t>
                      </a:r>
                      <a:endParaRPr lang="en-US" sz="2000">
                        <a:solidFill>
                          <a:srgbClr val="005E6E"/>
                        </a:solidFill>
                        <a:latin typeface="roboto"/>
                      </a:endParaRPr>
                    </a:p>
                  </a:txBody>
                  <a:tcPr anchor="ctr"/>
                </a:tc>
                <a:tc>
                  <a:txBody>
                    <a:bodyPr/>
                    <a:lstStyle/>
                    <a:p>
                      <a:pPr lvl="0">
                        <a:buNone/>
                      </a:pPr>
                      <a:r>
                        <a:rPr lang="en-US" sz="2000" b="1" i="0" u="none" strike="noStrike" noProof="0">
                          <a:solidFill>
                            <a:srgbClr val="005E6E"/>
                          </a:solidFill>
                          <a:latin typeface="roboto"/>
                        </a:rPr>
                        <a:t>Kendra Burgess / VITA</a:t>
                      </a:r>
                      <a:endParaRPr lang="en-US" sz="2000">
                        <a:solidFill>
                          <a:srgbClr val="005E6E"/>
                        </a:solidFill>
                        <a:latin typeface="roboto"/>
                      </a:endParaRPr>
                    </a:p>
                  </a:txBody>
                  <a:tcPr anchor="ctr"/>
                </a:tc>
                <a:extLst>
                  <a:ext uri="{0D108BD9-81ED-4DB2-BD59-A6C34878D82A}">
                    <a16:rowId xmlns:a16="http://schemas.microsoft.com/office/drawing/2014/main" val="2260602934"/>
                  </a:ext>
                </a:extLst>
              </a:tr>
              <a:tr h="519710">
                <a:tc>
                  <a:txBody>
                    <a:bodyPr/>
                    <a:lstStyle/>
                    <a:p>
                      <a:pPr lvl="0">
                        <a:buNone/>
                      </a:pPr>
                      <a:r>
                        <a:rPr lang="en-US" sz="2000" b="1" i="0" u="none" strike="noStrike" noProof="0">
                          <a:solidFill>
                            <a:srgbClr val="005E6E"/>
                          </a:solidFill>
                          <a:latin typeface="roboto"/>
                        </a:rPr>
                        <a:t>Evolving Security &amp; Risk Management</a:t>
                      </a:r>
                    </a:p>
                    <a:p>
                      <a:pPr lvl="0">
                        <a:buNone/>
                      </a:pPr>
                      <a:r>
                        <a:rPr lang="en-US" sz="2000" b="1" i="0" u="none" strike="noStrike" noProof="0">
                          <a:solidFill>
                            <a:srgbClr val="005E6E"/>
                          </a:solidFill>
                          <a:latin typeface="roboto"/>
                        </a:rPr>
                        <a:t>Modernizing DMV</a:t>
                      </a:r>
                    </a:p>
                  </a:txBody>
                  <a:tcPr anchor="ctr"/>
                </a:tc>
                <a:tc>
                  <a:txBody>
                    <a:bodyPr/>
                    <a:lstStyle/>
                    <a:p>
                      <a:pPr lvl="0">
                        <a:buNone/>
                      </a:pPr>
                      <a:r>
                        <a:rPr lang="en-US" sz="2000" b="1" i="0" u="none" strike="noStrike" noProof="0">
                          <a:solidFill>
                            <a:srgbClr val="005E6E"/>
                          </a:solidFill>
                          <a:latin typeface="roboto"/>
                        </a:rPr>
                        <a:t>Beau Hurley / DMV</a:t>
                      </a:r>
                      <a:endParaRPr lang="en-US"/>
                    </a:p>
                  </a:txBody>
                  <a:tcPr anchor="ctr"/>
                </a:tc>
                <a:extLst>
                  <a:ext uri="{0D108BD9-81ED-4DB2-BD59-A6C34878D82A}">
                    <a16:rowId xmlns:a16="http://schemas.microsoft.com/office/drawing/2014/main" val="357959388"/>
                  </a:ext>
                </a:extLst>
              </a:tr>
              <a:tr h="546265">
                <a:tc>
                  <a:txBody>
                    <a:bodyPr/>
                    <a:lstStyle/>
                    <a:p>
                      <a:pPr lvl="0">
                        <a:buNone/>
                      </a:pPr>
                      <a:r>
                        <a:rPr lang="en-US" sz="2000" b="1" i="0" u="none" strike="noStrike" noProof="0">
                          <a:solidFill>
                            <a:srgbClr val="005E6E"/>
                          </a:solidFill>
                          <a:latin typeface="Roboto"/>
                        </a:rPr>
                        <a:t>Pluralsight</a:t>
                      </a:r>
                      <a:endParaRPr lang="en-US" sz="2000">
                        <a:solidFill>
                          <a:srgbClr val="005E6E"/>
                        </a:solidFill>
                        <a:latin typeface="Roboto"/>
                      </a:endParaRPr>
                    </a:p>
                  </a:txBody>
                  <a:tcPr anchor="ctr"/>
                </a:tc>
                <a:tc>
                  <a:txBody>
                    <a:bodyPr/>
                    <a:lstStyle/>
                    <a:p>
                      <a:pPr lvl="0">
                        <a:buNone/>
                      </a:pPr>
                      <a:r>
                        <a:rPr lang="en-US" sz="2000" b="1" i="0" u="none" strike="noStrike" noProof="0">
                          <a:solidFill>
                            <a:srgbClr val="005E6E"/>
                          </a:solidFill>
                          <a:latin typeface="Roboto"/>
                        </a:rPr>
                        <a:t>Kendra Burgess / VITA</a:t>
                      </a:r>
                      <a:endParaRPr lang="en-US" sz="2000">
                        <a:solidFill>
                          <a:srgbClr val="005E6E"/>
                        </a:solidFill>
                        <a:latin typeface="Roboto"/>
                      </a:endParaRPr>
                    </a:p>
                  </a:txBody>
                  <a:tcPr anchor="ctr"/>
                </a:tc>
                <a:extLst>
                  <a:ext uri="{0D108BD9-81ED-4DB2-BD59-A6C34878D82A}">
                    <a16:rowId xmlns:a16="http://schemas.microsoft.com/office/drawing/2014/main" val="72737314"/>
                  </a:ext>
                </a:extLst>
              </a:tr>
              <a:tr h="417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rgbClr val="005E6E"/>
                          </a:solidFill>
                          <a:latin typeface="roboto"/>
                        </a:rPr>
                        <a:t>Software Value-Add Reseller (VAR) VA-260316 Contracts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rgbClr val="005E6E"/>
                          </a:solidFill>
                          <a:latin typeface="roboto"/>
                        </a:rPr>
                        <a:t>Gregory Brown / VITA</a:t>
                      </a:r>
                      <a:endParaRPr lang="en-US" sz="2000">
                        <a:solidFill>
                          <a:srgbClr val="005E6E"/>
                        </a:solidFill>
                        <a:latin typeface="roboto"/>
                      </a:endParaRPr>
                    </a:p>
                    <a:p>
                      <a:pPr lvl="0">
                        <a:buNone/>
                      </a:pPr>
                      <a:endParaRPr lang="en-US" sz="2000">
                        <a:solidFill>
                          <a:srgbClr val="005E6E"/>
                        </a:solidFill>
                        <a:latin typeface="roboto"/>
                      </a:endParaRPr>
                    </a:p>
                  </a:txBody>
                  <a:tcPr anchor="ctr"/>
                </a:tc>
                <a:extLst>
                  <a:ext uri="{0D108BD9-81ED-4DB2-BD59-A6C34878D82A}">
                    <a16:rowId xmlns:a16="http://schemas.microsoft.com/office/drawing/2014/main" val="2640365344"/>
                  </a:ext>
                </a:extLst>
              </a:tr>
              <a:tr h="544067">
                <a:tc>
                  <a:txBody>
                    <a:bodyPr/>
                    <a:lstStyle/>
                    <a:p>
                      <a:r>
                        <a:rPr lang="en-US" sz="2000" b="1">
                          <a:solidFill>
                            <a:srgbClr val="005E6E"/>
                          </a:solidFill>
                          <a:latin typeface="Roboto" panose="02000000000000000000" pitchFamily="2" charset="0"/>
                          <a:ea typeface="Roboto" panose="02000000000000000000" pitchFamily="2" charset="0"/>
                        </a:rPr>
                        <a:t>Token Phishing</a:t>
                      </a:r>
                    </a:p>
                  </a:txBody>
                  <a:tcPr anchor="ctr"/>
                </a:tc>
                <a:tc>
                  <a:txBody>
                    <a:bodyPr/>
                    <a:lstStyle/>
                    <a:p>
                      <a:r>
                        <a:rPr lang="en-US" sz="2000" b="1">
                          <a:solidFill>
                            <a:srgbClr val="005E6E"/>
                          </a:solidFill>
                          <a:latin typeface="Roboto" panose="02000000000000000000" pitchFamily="2" charset="0"/>
                          <a:ea typeface="Roboto" panose="02000000000000000000" pitchFamily="2" charset="0"/>
                        </a:rPr>
                        <a:t>Scott Brinkley / VITA</a:t>
                      </a:r>
                    </a:p>
                  </a:txBody>
                  <a:tcPr anchor="ctr"/>
                </a:tc>
                <a:extLst>
                  <a:ext uri="{0D108BD9-81ED-4DB2-BD59-A6C34878D82A}">
                    <a16:rowId xmlns:a16="http://schemas.microsoft.com/office/drawing/2014/main" val="50729629"/>
                  </a:ext>
                </a:extLst>
              </a:tr>
              <a:tr h="4499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rgbClr val="005E6E"/>
                          </a:solidFill>
                          <a:latin typeface="roboto"/>
                        </a:rPr>
                        <a:t>Announcements and Upcoming Events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rgbClr val="005E6E"/>
                          </a:solidFill>
                          <a:latin typeface="roboto"/>
                        </a:rPr>
                        <a:t>Kendra Burgess / VITA</a:t>
                      </a:r>
                      <a:endParaRPr lang="en-US" sz="2000">
                        <a:solidFill>
                          <a:srgbClr val="005E6E"/>
                        </a:solidFill>
                        <a:latin typeface="roboto"/>
                      </a:endParaRPr>
                    </a:p>
                  </a:txBody>
                  <a:tcPr anchor="ctr"/>
                </a:tc>
                <a:extLst>
                  <a:ext uri="{0D108BD9-81ED-4DB2-BD59-A6C34878D82A}">
                    <a16:rowId xmlns:a16="http://schemas.microsoft.com/office/drawing/2014/main" val="154157258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a:solidFill>
                            <a:srgbClr val="005E6E"/>
                          </a:solidFill>
                          <a:latin typeface="roboto"/>
                        </a:rPr>
                        <a:t>Adjourn</a:t>
                      </a:r>
                      <a:endParaRPr lang="en-US" sz="2000">
                        <a:solidFill>
                          <a:srgbClr val="005E6E"/>
                        </a:solidFill>
                        <a:latin typeface="roboto"/>
                      </a:endParaRPr>
                    </a:p>
                  </a:txBody>
                  <a:tcPr anchor="ctr"/>
                </a:tc>
                <a:tc>
                  <a:txBody>
                    <a:bodyPr/>
                    <a:lstStyle/>
                    <a:p>
                      <a:pPr lvl="0">
                        <a:buNone/>
                      </a:pPr>
                      <a:endParaRPr lang="en-US" sz="2000" dirty="0">
                        <a:solidFill>
                          <a:srgbClr val="005E6E"/>
                        </a:solidFill>
                        <a:latin typeface="roboto"/>
                      </a:endParaRPr>
                    </a:p>
                  </a:txBody>
                  <a:tcPr anchor="ctr"/>
                </a:tc>
                <a:extLst>
                  <a:ext uri="{0D108BD9-81ED-4DB2-BD59-A6C34878D82A}">
                    <a16:rowId xmlns:a16="http://schemas.microsoft.com/office/drawing/2014/main" val="3974586648"/>
                  </a:ext>
                </a:extLst>
              </a:tr>
            </a:tbl>
          </a:graphicData>
        </a:graphic>
      </p:graphicFrame>
      <p:sp>
        <p:nvSpPr>
          <p:cNvPr id="29" name="TextBox 28">
            <a:extLst>
              <a:ext uri="{FF2B5EF4-FFF2-40B4-BE49-F238E27FC236}">
                <a16:creationId xmlns:a16="http://schemas.microsoft.com/office/drawing/2014/main" id="{0F545453-724D-EC62-FECF-BB726EC34D18}"/>
              </a:ext>
            </a:extLst>
          </p:cNvPr>
          <p:cNvSpPr txBox="1"/>
          <p:nvPr/>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pic>
        <p:nvPicPr>
          <p:cNvPr id="3" name="Picture 2" descr="Virginia IT Agency Logo">
            <a:extLst>
              <a:ext uri="{FF2B5EF4-FFF2-40B4-BE49-F238E27FC236}">
                <a16:creationId xmlns:a16="http://schemas.microsoft.com/office/drawing/2014/main" id="{CD4795E9-7766-AD4F-8518-13706C569B24}"/>
              </a:ext>
            </a:extLst>
          </p:cNvPr>
          <p:cNvPicPr>
            <a:picLocks noChangeAspect="1"/>
          </p:cNvPicPr>
          <p:nvPr/>
        </p:nvPicPr>
        <p:blipFill>
          <a:blip r:embed="rId4"/>
          <a:stretch>
            <a:fillRect/>
          </a:stretch>
        </p:blipFill>
        <p:spPr>
          <a:xfrm>
            <a:off x="491583" y="422905"/>
            <a:ext cx="2829646" cy="1070761"/>
          </a:xfrm>
          <a:prstGeom prst="rect">
            <a:avLst/>
          </a:prstGeom>
        </p:spPr>
      </p:pic>
    </p:spTree>
    <p:extLst>
      <p:ext uri="{BB962C8B-B14F-4D97-AF65-F5344CB8AC3E}">
        <p14:creationId xmlns:p14="http://schemas.microsoft.com/office/powerpoint/2010/main" val="410039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0E91D43-62AD-A85C-2616-A960527266B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2DD0AF4-8FA4-01A5-E444-C165AF2E85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2D85663F-4FB0-CF42-62EA-43B0822DC66E}"/>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17BD12E5-9033-442D-3BFC-B8454AF88A4B}"/>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What We've Learned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Six Lessons from Modernizing Security at Scale</a:t>
            </a:r>
          </a:p>
        </p:txBody>
      </p:sp>
      <p:sp>
        <p:nvSpPr>
          <p:cNvPr id="2" name="LBg0">
            <a:extLst>
              <a:ext uri="{FF2B5EF4-FFF2-40B4-BE49-F238E27FC236}">
                <a16:creationId xmlns:a16="http://schemas.microsoft.com/office/drawing/2014/main" id="{C0EB2AA5-F124-D334-5238-7134E6864A2F}"/>
              </a:ext>
              <a:ext uri="{C183D7F6-B498-43B3-948B-1728B52AA6E4}">
                <adec:decorative xmlns:adec="http://schemas.microsoft.com/office/drawing/2017/decorative" val="1"/>
              </a:ext>
            </a:extLst>
          </p:cNvPr>
          <p:cNvSpPr/>
          <p:nvPr/>
        </p:nvSpPr>
        <p:spPr>
          <a:xfrm>
            <a:off x="300000" y="1500000"/>
            <a:ext cx="5700000" cy="1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LHdr0">
            <a:extLst>
              <a:ext uri="{FF2B5EF4-FFF2-40B4-BE49-F238E27FC236}">
                <a16:creationId xmlns:a16="http://schemas.microsoft.com/office/drawing/2014/main" id="{350ABF00-7F09-1762-D74E-A9E51B02C738}"/>
              </a:ext>
            </a:extLst>
          </p:cNvPr>
          <p:cNvSpPr/>
          <p:nvPr/>
        </p:nvSpPr>
        <p:spPr>
          <a:xfrm>
            <a:off x="300000" y="1500000"/>
            <a:ext cx="5700000" cy="4572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Engage Security Early</a:t>
            </a:r>
          </a:p>
        </p:txBody>
      </p:sp>
      <p:sp>
        <p:nvSpPr>
          <p:cNvPr id="6" name="LBody0">
            <a:extLst>
              <a:ext uri="{FF2B5EF4-FFF2-40B4-BE49-F238E27FC236}">
                <a16:creationId xmlns:a16="http://schemas.microsoft.com/office/drawing/2014/main" id="{D3A24098-A7F4-B00C-F774-A2133AB61D6B}"/>
              </a:ext>
            </a:extLst>
          </p:cNvPr>
          <p:cNvSpPr txBox="1"/>
          <p:nvPr/>
        </p:nvSpPr>
        <p:spPr>
          <a:xfrm>
            <a:off x="450000" y="2000000"/>
            <a:ext cx="540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Security embedded in intake prevents costly rework and keeps modernization on schedule.</a:t>
            </a:r>
          </a:p>
        </p:txBody>
      </p:sp>
      <p:sp>
        <p:nvSpPr>
          <p:cNvPr id="7" name="LBg1">
            <a:extLst>
              <a:ext uri="{FF2B5EF4-FFF2-40B4-BE49-F238E27FC236}">
                <a16:creationId xmlns:a16="http://schemas.microsoft.com/office/drawing/2014/main" id="{419D3482-DB93-7A65-AD53-47622E0FC2FB}"/>
              </a:ext>
              <a:ext uri="{C183D7F6-B498-43B3-948B-1728B52AA6E4}">
                <adec:decorative xmlns:adec="http://schemas.microsoft.com/office/drawing/2017/decorative" val="1"/>
              </a:ext>
            </a:extLst>
          </p:cNvPr>
          <p:cNvSpPr/>
          <p:nvPr/>
        </p:nvSpPr>
        <p:spPr>
          <a:xfrm>
            <a:off x="6300000" y="1500000"/>
            <a:ext cx="5700000" cy="1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LHdr1">
            <a:extLst>
              <a:ext uri="{FF2B5EF4-FFF2-40B4-BE49-F238E27FC236}">
                <a16:creationId xmlns:a16="http://schemas.microsoft.com/office/drawing/2014/main" id="{34AB2AA7-CB66-84F9-B50E-72B9B8FB7076}"/>
              </a:ext>
            </a:extLst>
          </p:cNvPr>
          <p:cNvSpPr/>
          <p:nvPr/>
        </p:nvSpPr>
        <p:spPr>
          <a:xfrm>
            <a:off x="6300000" y="1500000"/>
            <a:ext cx="5700000" cy="4572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Governance Must Scale</a:t>
            </a:r>
          </a:p>
        </p:txBody>
      </p:sp>
      <p:sp>
        <p:nvSpPr>
          <p:cNvPr id="10" name="LBody1">
            <a:extLst>
              <a:ext uri="{FF2B5EF4-FFF2-40B4-BE49-F238E27FC236}">
                <a16:creationId xmlns:a16="http://schemas.microsoft.com/office/drawing/2014/main" id="{4814DCFA-5B4B-E1FE-817D-F21E4A831D6D}"/>
              </a:ext>
            </a:extLst>
          </p:cNvPr>
          <p:cNvSpPr txBox="1"/>
          <p:nvPr/>
        </p:nvSpPr>
        <p:spPr>
          <a:xfrm>
            <a:off x="6450000" y="2000000"/>
            <a:ext cx="540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Manual governance cannot keep pace with the speed of AI adoption. Automation is required.</a:t>
            </a:r>
          </a:p>
        </p:txBody>
      </p:sp>
      <p:sp>
        <p:nvSpPr>
          <p:cNvPr id="12" name="LBg2">
            <a:extLst>
              <a:ext uri="{FF2B5EF4-FFF2-40B4-BE49-F238E27FC236}">
                <a16:creationId xmlns:a16="http://schemas.microsoft.com/office/drawing/2014/main" id="{F7B60E6E-2BFC-D75B-6042-17977A4B2332}"/>
              </a:ext>
              <a:ext uri="{C183D7F6-B498-43B3-948B-1728B52AA6E4}">
                <adec:decorative xmlns:adec="http://schemas.microsoft.com/office/drawing/2017/decorative" val="1"/>
              </a:ext>
            </a:extLst>
          </p:cNvPr>
          <p:cNvSpPr/>
          <p:nvPr/>
        </p:nvSpPr>
        <p:spPr>
          <a:xfrm>
            <a:off x="300000" y="3100000"/>
            <a:ext cx="5700000" cy="1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LHdr2">
            <a:extLst>
              <a:ext uri="{FF2B5EF4-FFF2-40B4-BE49-F238E27FC236}">
                <a16:creationId xmlns:a16="http://schemas.microsoft.com/office/drawing/2014/main" id="{2C8578F7-BA5B-353C-5EC4-8DCDB9EAD8A9}"/>
              </a:ext>
            </a:extLst>
          </p:cNvPr>
          <p:cNvSpPr/>
          <p:nvPr/>
        </p:nvSpPr>
        <p:spPr>
          <a:xfrm>
            <a:off x="300000" y="3100000"/>
            <a:ext cx="5700000" cy="4572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Identity Remains Foundational</a:t>
            </a:r>
          </a:p>
        </p:txBody>
      </p:sp>
      <p:sp>
        <p:nvSpPr>
          <p:cNvPr id="14" name="LBody2">
            <a:extLst>
              <a:ext uri="{FF2B5EF4-FFF2-40B4-BE49-F238E27FC236}">
                <a16:creationId xmlns:a16="http://schemas.microsoft.com/office/drawing/2014/main" id="{9200DE10-1061-492E-F456-5D24DDFE7F58}"/>
              </a:ext>
            </a:extLst>
          </p:cNvPr>
          <p:cNvSpPr txBox="1"/>
          <p:nvPr/>
        </p:nvSpPr>
        <p:spPr>
          <a:xfrm>
            <a:off x="450000" y="3600000"/>
            <a:ext cx="540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Every new service, API, and AI agent requires an identity with defined access and ownership.</a:t>
            </a:r>
          </a:p>
        </p:txBody>
      </p:sp>
      <p:sp>
        <p:nvSpPr>
          <p:cNvPr id="15" name="LBg3">
            <a:extLst>
              <a:ext uri="{FF2B5EF4-FFF2-40B4-BE49-F238E27FC236}">
                <a16:creationId xmlns:a16="http://schemas.microsoft.com/office/drawing/2014/main" id="{D8FEF7BF-3E6D-FA86-2963-142B0D0AF2B9}"/>
              </a:ext>
              <a:ext uri="{C183D7F6-B498-43B3-948B-1728B52AA6E4}">
                <adec:decorative xmlns:adec="http://schemas.microsoft.com/office/drawing/2017/decorative" val="1"/>
              </a:ext>
            </a:extLst>
          </p:cNvPr>
          <p:cNvSpPr/>
          <p:nvPr/>
        </p:nvSpPr>
        <p:spPr>
          <a:xfrm>
            <a:off x="6300000" y="3100000"/>
            <a:ext cx="5700000" cy="1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LHdr3">
            <a:extLst>
              <a:ext uri="{FF2B5EF4-FFF2-40B4-BE49-F238E27FC236}">
                <a16:creationId xmlns:a16="http://schemas.microsoft.com/office/drawing/2014/main" id="{B012654A-EEAB-8918-4608-6077AF216457}"/>
              </a:ext>
            </a:extLst>
          </p:cNvPr>
          <p:cNvSpPr/>
          <p:nvPr/>
        </p:nvSpPr>
        <p:spPr>
          <a:xfrm>
            <a:off x="6300000" y="3100000"/>
            <a:ext cx="5700000" cy="4572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Automation Improves Effectiveness</a:t>
            </a:r>
          </a:p>
        </p:txBody>
      </p:sp>
      <p:sp>
        <p:nvSpPr>
          <p:cNvPr id="17" name="LBody3">
            <a:extLst>
              <a:ext uri="{FF2B5EF4-FFF2-40B4-BE49-F238E27FC236}">
                <a16:creationId xmlns:a16="http://schemas.microsoft.com/office/drawing/2014/main" id="{AF9EDCD5-9B19-D616-7416-82225E4E0A34}"/>
              </a:ext>
            </a:extLst>
          </p:cNvPr>
          <p:cNvSpPr txBox="1"/>
          <p:nvPr/>
        </p:nvSpPr>
        <p:spPr>
          <a:xfrm>
            <a:off x="6450000" y="3600000"/>
            <a:ext cx="540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Automating routine tasks frees security professionals for higher-value analysis and decisions.</a:t>
            </a:r>
          </a:p>
        </p:txBody>
      </p:sp>
      <p:sp>
        <p:nvSpPr>
          <p:cNvPr id="18" name="LBg4">
            <a:extLst>
              <a:ext uri="{FF2B5EF4-FFF2-40B4-BE49-F238E27FC236}">
                <a16:creationId xmlns:a16="http://schemas.microsoft.com/office/drawing/2014/main" id="{649BB7FD-EB63-3D9C-8813-E64863A0334E}"/>
              </a:ext>
              <a:ext uri="{C183D7F6-B498-43B3-948B-1728B52AA6E4}">
                <adec:decorative xmlns:adec="http://schemas.microsoft.com/office/drawing/2017/decorative" val="1"/>
              </a:ext>
            </a:extLst>
          </p:cNvPr>
          <p:cNvSpPr/>
          <p:nvPr/>
        </p:nvSpPr>
        <p:spPr>
          <a:xfrm>
            <a:off x="300000" y="4700000"/>
            <a:ext cx="5700000" cy="1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LHdr4">
            <a:extLst>
              <a:ext uri="{FF2B5EF4-FFF2-40B4-BE49-F238E27FC236}">
                <a16:creationId xmlns:a16="http://schemas.microsoft.com/office/drawing/2014/main" id="{F8615C14-FEC2-2A32-3255-B277EFFA5551}"/>
              </a:ext>
            </a:extLst>
          </p:cNvPr>
          <p:cNvSpPr/>
          <p:nvPr/>
        </p:nvSpPr>
        <p:spPr>
          <a:xfrm>
            <a:off x="300000" y="4700000"/>
            <a:ext cx="5700000" cy="4572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AI Requires Governance</a:t>
            </a:r>
          </a:p>
        </p:txBody>
      </p:sp>
      <p:sp>
        <p:nvSpPr>
          <p:cNvPr id="20" name="LBody4">
            <a:extLst>
              <a:ext uri="{FF2B5EF4-FFF2-40B4-BE49-F238E27FC236}">
                <a16:creationId xmlns:a16="http://schemas.microsoft.com/office/drawing/2014/main" id="{660DED69-B017-41F4-8738-1212A3DD0038}"/>
              </a:ext>
            </a:extLst>
          </p:cNvPr>
          <p:cNvSpPr txBox="1"/>
          <p:nvPr/>
        </p:nvSpPr>
        <p:spPr>
          <a:xfrm>
            <a:off x="450000" y="5200000"/>
            <a:ext cx="540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 is not self-governing. Every system needs an owner, a monitor, and an audit trail.</a:t>
            </a:r>
          </a:p>
        </p:txBody>
      </p:sp>
      <p:sp>
        <p:nvSpPr>
          <p:cNvPr id="21" name="LBg5">
            <a:extLst>
              <a:ext uri="{FF2B5EF4-FFF2-40B4-BE49-F238E27FC236}">
                <a16:creationId xmlns:a16="http://schemas.microsoft.com/office/drawing/2014/main" id="{6FE53AB8-CC7F-4751-8039-48E232004449}"/>
              </a:ext>
              <a:ext uri="{C183D7F6-B498-43B3-948B-1728B52AA6E4}">
                <adec:decorative xmlns:adec="http://schemas.microsoft.com/office/drawing/2017/decorative" val="1"/>
              </a:ext>
            </a:extLst>
          </p:cNvPr>
          <p:cNvSpPr/>
          <p:nvPr/>
        </p:nvSpPr>
        <p:spPr>
          <a:xfrm>
            <a:off x="6300000" y="4700000"/>
            <a:ext cx="5700000" cy="1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LHdr5">
            <a:extLst>
              <a:ext uri="{FF2B5EF4-FFF2-40B4-BE49-F238E27FC236}">
                <a16:creationId xmlns:a16="http://schemas.microsoft.com/office/drawing/2014/main" id="{3536A881-3BC5-8412-CA64-5AD2B219C595}"/>
              </a:ext>
            </a:extLst>
          </p:cNvPr>
          <p:cNvSpPr/>
          <p:nvPr/>
        </p:nvSpPr>
        <p:spPr>
          <a:xfrm>
            <a:off x="6300000" y="4700000"/>
            <a:ext cx="5700000" cy="4572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Mission Focus Matters</a:t>
            </a:r>
          </a:p>
        </p:txBody>
      </p:sp>
      <p:sp>
        <p:nvSpPr>
          <p:cNvPr id="23" name="LBody5">
            <a:extLst>
              <a:ext uri="{FF2B5EF4-FFF2-40B4-BE49-F238E27FC236}">
                <a16:creationId xmlns:a16="http://schemas.microsoft.com/office/drawing/2014/main" id="{330EC1B4-B700-9D9D-7F40-51F02B4A48BF}"/>
              </a:ext>
            </a:extLst>
          </p:cNvPr>
          <p:cNvSpPr txBox="1"/>
          <p:nvPr/>
        </p:nvSpPr>
        <p:spPr>
          <a:xfrm>
            <a:off x="6450000" y="5200000"/>
            <a:ext cx="540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Security decisions must be tied to mission outcomes, not just compliance checkboxes.</a:t>
            </a:r>
          </a:p>
        </p:txBody>
      </p:sp>
    </p:spTree>
    <p:extLst>
      <p:ext uri="{BB962C8B-B14F-4D97-AF65-F5344CB8AC3E}">
        <p14:creationId xmlns:p14="http://schemas.microsoft.com/office/powerpoint/2010/main" val="918958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3677C09-1950-F6F2-A11C-869AA46C422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60A0094-5FD9-F76B-DD4E-B4BBB840E4B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F445F9F3-E192-F1E4-CD73-E25C8687EF1C}"/>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156ACA77-88AB-5F9C-01E7-4DD37BA3A8DE}"/>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The Technologies Will Continue To Evolve.</a:t>
            </a:r>
            <a:b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2400" b="1" i="0" u="none" strike="noStrike" kern="1200" cap="none" spc="0" normalizeH="0" baseline="0" noProof="0" dirty="0">
                <a:ln>
                  <a:noFill/>
                </a:ln>
                <a:solidFill>
                  <a:srgbClr val="FFC000"/>
                </a:solidFill>
                <a:effectLst/>
                <a:uLnTx/>
                <a:uFillTx/>
                <a:latin typeface="Calibri" panose="020F0502020204030204"/>
                <a:ea typeface="+mn-ea"/>
                <a:cs typeface="+mn-cs"/>
              </a:rPr>
              <a:t>The Mission Remains The Same.</a:t>
            </a:r>
          </a:p>
        </p:txBody>
      </p:sp>
      <p:sp>
        <p:nvSpPr>
          <p:cNvPr id="2" name="OBg0">
            <a:extLst>
              <a:ext uri="{FF2B5EF4-FFF2-40B4-BE49-F238E27FC236}">
                <a16:creationId xmlns:a16="http://schemas.microsoft.com/office/drawing/2014/main" id="{C0F9043E-AE6E-127E-3E6B-24C2D1EC7136}"/>
              </a:ext>
              <a:ext uri="{C183D7F6-B498-43B3-948B-1728B52AA6E4}">
                <adec:decorative xmlns:adec="http://schemas.microsoft.com/office/drawing/2017/decorative" val="1"/>
              </a:ext>
            </a:extLst>
          </p:cNvPr>
          <p:cNvSpPr/>
          <p:nvPr/>
        </p:nvSpPr>
        <p:spPr>
          <a:xfrm>
            <a:off x="767028" y="1657124"/>
            <a:ext cx="4957117" cy="1805655"/>
          </a:xfrm>
          <a:prstGeom prst="rect">
            <a:avLst/>
          </a:prstGeom>
          <a:solidFill>
            <a:srgbClr val="0058A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Word0">
            <a:extLst>
              <a:ext uri="{FF2B5EF4-FFF2-40B4-BE49-F238E27FC236}">
                <a16:creationId xmlns:a16="http://schemas.microsoft.com/office/drawing/2014/main" id="{D58D4145-3D16-E33C-BCBC-446C80434FDB}"/>
              </a:ext>
            </a:extLst>
          </p:cNvPr>
          <p:cNvSpPr txBox="1"/>
          <p:nvPr/>
        </p:nvSpPr>
        <p:spPr>
          <a:xfrm>
            <a:off x="867027" y="1720342"/>
            <a:ext cx="475711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D100"/>
                </a:solidFill>
                <a:effectLst/>
                <a:uLnTx/>
                <a:uFillTx/>
                <a:latin typeface="Calibri" panose="020F0502020204030204"/>
                <a:ea typeface="+mn-ea"/>
                <a:cs typeface="+mn-cs"/>
              </a:rPr>
              <a:t>TRUST</a:t>
            </a:r>
          </a:p>
        </p:txBody>
      </p:sp>
      <p:sp>
        <p:nvSpPr>
          <p:cNvPr id="6" name="ODesc0">
            <a:extLst>
              <a:ext uri="{FF2B5EF4-FFF2-40B4-BE49-F238E27FC236}">
                <a16:creationId xmlns:a16="http://schemas.microsoft.com/office/drawing/2014/main" id="{964B197B-2A6B-0873-FD5D-65DA02004C28}"/>
              </a:ext>
            </a:extLst>
          </p:cNvPr>
          <p:cNvSpPr txBox="1"/>
          <p:nvPr/>
        </p:nvSpPr>
        <p:spPr>
          <a:xfrm>
            <a:off x="867026" y="2368335"/>
            <a:ext cx="47571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rPr>
              <a:t>Citizens, partners, and leadership trust DMV's systems, data, and services.</a:t>
            </a:r>
          </a:p>
        </p:txBody>
      </p:sp>
      <p:sp>
        <p:nvSpPr>
          <p:cNvPr id="12" name="OBg2">
            <a:extLst>
              <a:ext uri="{FF2B5EF4-FFF2-40B4-BE49-F238E27FC236}">
                <a16:creationId xmlns:a16="http://schemas.microsoft.com/office/drawing/2014/main" id="{550D9735-04FE-EB77-22F2-19B76D9BD4DF}"/>
              </a:ext>
              <a:ext uri="{C183D7F6-B498-43B3-948B-1728B52AA6E4}">
                <adec:decorative xmlns:adec="http://schemas.microsoft.com/office/drawing/2017/decorative" val="1"/>
              </a:ext>
            </a:extLst>
          </p:cNvPr>
          <p:cNvSpPr/>
          <p:nvPr/>
        </p:nvSpPr>
        <p:spPr>
          <a:xfrm>
            <a:off x="767028" y="3778004"/>
            <a:ext cx="4957117" cy="1805655"/>
          </a:xfrm>
          <a:prstGeom prst="rect">
            <a:avLst/>
          </a:prstGeom>
          <a:solidFill>
            <a:srgbClr val="0058A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OWord2">
            <a:extLst>
              <a:ext uri="{FF2B5EF4-FFF2-40B4-BE49-F238E27FC236}">
                <a16:creationId xmlns:a16="http://schemas.microsoft.com/office/drawing/2014/main" id="{D72E4274-3773-F08B-1239-6182DC5307E6}"/>
              </a:ext>
            </a:extLst>
          </p:cNvPr>
          <p:cNvSpPr txBox="1"/>
          <p:nvPr/>
        </p:nvSpPr>
        <p:spPr>
          <a:xfrm>
            <a:off x="967027" y="3852294"/>
            <a:ext cx="475711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D100"/>
                </a:solidFill>
                <a:effectLst/>
                <a:uLnTx/>
                <a:uFillTx/>
                <a:latin typeface="Calibri" panose="020F0502020204030204"/>
                <a:ea typeface="+mn-ea"/>
                <a:cs typeface="+mn-cs"/>
              </a:rPr>
              <a:t>ACCOUNTABILITY</a:t>
            </a:r>
          </a:p>
        </p:txBody>
      </p:sp>
      <p:sp>
        <p:nvSpPr>
          <p:cNvPr id="14" name="ODesc2">
            <a:extLst>
              <a:ext uri="{FF2B5EF4-FFF2-40B4-BE49-F238E27FC236}">
                <a16:creationId xmlns:a16="http://schemas.microsoft.com/office/drawing/2014/main" id="{1E0D00A6-3A45-4CCD-F228-2B4AA24FBB85}"/>
              </a:ext>
            </a:extLst>
          </p:cNvPr>
          <p:cNvSpPr txBox="1"/>
          <p:nvPr/>
        </p:nvSpPr>
        <p:spPr>
          <a:xfrm>
            <a:off x="867027" y="4501169"/>
            <a:ext cx="47571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rPr>
              <a:t>Every system has an owner. Every decision has a record. Every risk has a response.</a:t>
            </a:r>
          </a:p>
        </p:txBody>
      </p:sp>
      <p:sp>
        <p:nvSpPr>
          <p:cNvPr id="7" name="OBg1">
            <a:extLst>
              <a:ext uri="{FF2B5EF4-FFF2-40B4-BE49-F238E27FC236}">
                <a16:creationId xmlns:a16="http://schemas.microsoft.com/office/drawing/2014/main" id="{EA08FA09-F572-277F-1798-539751B0D836}"/>
              </a:ext>
              <a:ext uri="{C183D7F6-B498-43B3-948B-1728B52AA6E4}">
                <adec:decorative xmlns:adec="http://schemas.microsoft.com/office/drawing/2017/decorative" val="1"/>
              </a:ext>
            </a:extLst>
          </p:cNvPr>
          <p:cNvSpPr/>
          <p:nvPr/>
        </p:nvSpPr>
        <p:spPr>
          <a:xfrm>
            <a:off x="6299999" y="1674013"/>
            <a:ext cx="4924971" cy="1771876"/>
          </a:xfrm>
          <a:prstGeom prst="rect">
            <a:avLst/>
          </a:prstGeom>
          <a:solidFill>
            <a:srgbClr val="00407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Word1">
            <a:extLst>
              <a:ext uri="{FF2B5EF4-FFF2-40B4-BE49-F238E27FC236}">
                <a16:creationId xmlns:a16="http://schemas.microsoft.com/office/drawing/2014/main" id="{9820DB7E-16DB-2F5B-D16B-1FA059A4C856}"/>
              </a:ext>
            </a:extLst>
          </p:cNvPr>
          <p:cNvSpPr txBox="1"/>
          <p:nvPr/>
        </p:nvSpPr>
        <p:spPr>
          <a:xfrm>
            <a:off x="6472804" y="1729287"/>
            <a:ext cx="45793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D100"/>
                </a:solidFill>
                <a:effectLst/>
                <a:uLnTx/>
                <a:uFillTx/>
                <a:latin typeface="Calibri" panose="020F0502020204030204"/>
                <a:ea typeface="+mn-ea"/>
                <a:cs typeface="+mn-cs"/>
              </a:rPr>
              <a:t>VISIBILITY</a:t>
            </a:r>
          </a:p>
        </p:txBody>
      </p:sp>
      <p:sp>
        <p:nvSpPr>
          <p:cNvPr id="10" name="ODesc1">
            <a:extLst>
              <a:ext uri="{FF2B5EF4-FFF2-40B4-BE49-F238E27FC236}">
                <a16:creationId xmlns:a16="http://schemas.microsoft.com/office/drawing/2014/main" id="{341ADDF4-261B-BD99-CED7-F0A6F355A516}"/>
              </a:ext>
            </a:extLst>
          </p:cNvPr>
          <p:cNvSpPr txBox="1"/>
          <p:nvPr/>
        </p:nvSpPr>
        <p:spPr>
          <a:xfrm>
            <a:off x="6472803" y="2384567"/>
            <a:ext cx="457935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rPr>
              <a:t>Real-time awareness of security posture across all platforms, vendors, and AI systems.</a:t>
            </a:r>
          </a:p>
        </p:txBody>
      </p:sp>
      <p:sp>
        <p:nvSpPr>
          <p:cNvPr id="15" name="OBg3">
            <a:extLst>
              <a:ext uri="{FF2B5EF4-FFF2-40B4-BE49-F238E27FC236}">
                <a16:creationId xmlns:a16="http://schemas.microsoft.com/office/drawing/2014/main" id="{EFFB3749-25A5-F63F-A159-E3A9357C4524}"/>
              </a:ext>
              <a:ext uri="{C183D7F6-B498-43B3-948B-1728B52AA6E4}">
                <adec:decorative xmlns:adec="http://schemas.microsoft.com/office/drawing/2017/decorative" val="1"/>
              </a:ext>
            </a:extLst>
          </p:cNvPr>
          <p:cNvSpPr/>
          <p:nvPr/>
        </p:nvSpPr>
        <p:spPr>
          <a:xfrm>
            <a:off x="6300001" y="3778004"/>
            <a:ext cx="4924970" cy="1805655"/>
          </a:xfrm>
          <a:prstGeom prst="rect">
            <a:avLst/>
          </a:prstGeom>
          <a:solidFill>
            <a:srgbClr val="00407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OWord3">
            <a:extLst>
              <a:ext uri="{FF2B5EF4-FFF2-40B4-BE49-F238E27FC236}">
                <a16:creationId xmlns:a16="http://schemas.microsoft.com/office/drawing/2014/main" id="{BB04580D-561E-22A9-5045-ECCEE3DD0DFE}"/>
              </a:ext>
            </a:extLst>
          </p:cNvPr>
          <p:cNvSpPr txBox="1"/>
          <p:nvPr/>
        </p:nvSpPr>
        <p:spPr>
          <a:xfrm>
            <a:off x="6472804" y="3834784"/>
            <a:ext cx="457935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D100"/>
                </a:solidFill>
                <a:effectLst/>
                <a:uLnTx/>
                <a:uFillTx/>
                <a:latin typeface="Calibri" panose="020F0502020204030204"/>
                <a:ea typeface="+mn-ea"/>
                <a:cs typeface="+mn-cs"/>
              </a:rPr>
              <a:t>RESILIENCE</a:t>
            </a:r>
          </a:p>
        </p:txBody>
      </p:sp>
      <p:sp>
        <p:nvSpPr>
          <p:cNvPr id="17" name="ODesc3">
            <a:extLst>
              <a:ext uri="{FF2B5EF4-FFF2-40B4-BE49-F238E27FC236}">
                <a16:creationId xmlns:a16="http://schemas.microsoft.com/office/drawing/2014/main" id="{7192FAE9-2199-26C5-84D5-FAD120ADDB65}"/>
              </a:ext>
            </a:extLst>
          </p:cNvPr>
          <p:cNvSpPr txBox="1"/>
          <p:nvPr/>
        </p:nvSpPr>
        <p:spPr>
          <a:xfrm>
            <a:off x="6472803" y="4490064"/>
            <a:ext cx="457935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rPr>
              <a:t>The mission continues through disruption. Systems recover. Citizens are served.</a:t>
            </a:r>
          </a:p>
        </p:txBody>
      </p:sp>
    </p:spTree>
    <p:extLst>
      <p:ext uri="{BB962C8B-B14F-4D97-AF65-F5344CB8AC3E}">
        <p14:creationId xmlns:p14="http://schemas.microsoft.com/office/powerpoint/2010/main" val="3079021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25EFA-0ED3-0DAC-86D3-2616AE91F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9B59FF-BEC0-A284-14CD-6D5F59AD65C2}"/>
              </a:ext>
            </a:extLst>
          </p:cNvPr>
          <p:cNvSpPr>
            <a:spLocks noGrp="1"/>
          </p:cNvSpPr>
          <p:nvPr>
            <p:ph type="ctrTitle"/>
          </p:nvPr>
        </p:nvSpPr>
        <p:spPr>
          <a:xfrm>
            <a:off x="933856" y="2118140"/>
            <a:ext cx="6127342" cy="1310860"/>
          </a:xfrm>
        </p:spPr>
        <p:txBody>
          <a:bodyPr/>
          <a:lstStyle/>
          <a:p>
            <a:r>
              <a:rPr lang="en-US"/>
              <a:t>Pluralsight</a:t>
            </a:r>
          </a:p>
        </p:txBody>
      </p:sp>
      <p:sp>
        <p:nvSpPr>
          <p:cNvPr id="3" name="Subtitle 2">
            <a:extLst>
              <a:ext uri="{FF2B5EF4-FFF2-40B4-BE49-F238E27FC236}">
                <a16:creationId xmlns:a16="http://schemas.microsoft.com/office/drawing/2014/main" id="{C2EA72DA-0CBF-A7BC-7944-7D54BE5B1CA5}"/>
              </a:ext>
            </a:extLst>
          </p:cNvPr>
          <p:cNvSpPr>
            <a:spLocks noGrp="1"/>
          </p:cNvSpPr>
          <p:nvPr>
            <p:ph type="subTitle" idx="1"/>
          </p:nvPr>
        </p:nvSpPr>
        <p:spPr>
          <a:xfrm>
            <a:off x="933503" y="3281398"/>
            <a:ext cx="6478973" cy="1119580"/>
          </a:xfrm>
        </p:spPr>
        <p:txBody>
          <a:bodyPr/>
          <a:lstStyle/>
          <a:p>
            <a:r>
              <a:rPr lang="en-US"/>
              <a:t>New platform for Primary ISOs</a:t>
            </a:r>
          </a:p>
        </p:txBody>
      </p:sp>
      <p:sp>
        <p:nvSpPr>
          <p:cNvPr id="4" name="Text Placeholder 3">
            <a:extLst>
              <a:ext uri="{FF2B5EF4-FFF2-40B4-BE49-F238E27FC236}">
                <a16:creationId xmlns:a16="http://schemas.microsoft.com/office/drawing/2014/main" id="{B95BDDFA-101D-9700-01CC-D8E1E1206B97}"/>
              </a:ext>
            </a:extLst>
          </p:cNvPr>
          <p:cNvSpPr>
            <a:spLocks noGrp="1"/>
          </p:cNvSpPr>
          <p:nvPr>
            <p:ph type="body" sz="quarter" idx="13"/>
          </p:nvPr>
        </p:nvSpPr>
        <p:spPr>
          <a:xfrm>
            <a:off x="1070516" y="4572000"/>
            <a:ext cx="5989985" cy="1119580"/>
          </a:xfrm>
        </p:spPr>
        <p:txBody>
          <a:bodyPr/>
          <a:lstStyle/>
          <a:p>
            <a:r>
              <a:rPr lang="en-US"/>
              <a:t>Kendra Burgess – CSRM Information Security Education and Relations Manager</a:t>
            </a:r>
          </a:p>
          <a:p>
            <a:endParaRPr lang="en-US"/>
          </a:p>
        </p:txBody>
      </p:sp>
    </p:spTree>
    <p:extLst>
      <p:ext uri="{BB962C8B-B14F-4D97-AF65-F5344CB8AC3E}">
        <p14:creationId xmlns:p14="http://schemas.microsoft.com/office/powerpoint/2010/main" val="340519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F9297-CCE2-97B1-83D5-AE9D0D685A07}"/>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327B9DB-5F5B-636F-C313-2DFED9F94103}"/>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338F4270-7E8A-ED87-D22E-982A326A8BB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8B382C99-0B5E-CB5D-B0EF-A337908099DD}"/>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A4667534-5164-6A73-5C3E-0083C71EF399}"/>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FC67FC91-A303-B5D5-98C0-DA24B979A4E7}"/>
              </a:ext>
            </a:extLst>
          </p:cNvPr>
          <p:cNvSpPr>
            <a:spLocks noGrp="1"/>
          </p:cNvSpPr>
          <p:nvPr>
            <p:ph type="title" idx="4294967295"/>
          </p:nvPr>
        </p:nvSpPr>
        <p:spPr>
          <a:xfrm>
            <a:off x="649755" y="506261"/>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Pluralsight</a:t>
            </a:r>
            <a:endPar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3D6B6E6B-E784-03B8-34E6-EE1A53468A54}"/>
              </a:ext>
            </a:extLst>
          </p:cNvPr>
          <p:cNvSpPr txBox="1">
            <a:spLocks/>
          </p:cNvSpPr>
          <p:nvPr/>
        </p:nvSpPr>
        <p:spPr>
          <a:xfrm>
            <a:off x="958805" y="1768945"/>
            <a:ext cx="10274389" cy="2803616"/>
          </a:xfrm>
          <a:prstGeom prst="rect">
            <a:avLst/>
          </a:prstGeom>
        </p:spPr>
        <p:txBody>
          <a:bodyPr lIns="91440" tIns="45720" rIns="91440" bIns="45720" anchor="t">
            <a:normAutofit fontScale="850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a:latin typeface="Roboto" panose="02000000000000000000" pitchFamily="2" charset="0"/>
                <a:ea typeface="Roboto" panose="02000000000000000000" pitchFamily="2" charset="0"/>
              </a:rPr>
              <a:t>Coming Soon: Pluralsight Access for Primary ISOs</a:t>
            </a:r>
          </a:p>
          <a:p>
            <a:pPr marL="0" indent="0">
              <a:buNone/>
            </a:pPr>
            <a:endParaRPr lang="en-US" sz="4500">
              <a:latin typeface="Roboto" panose="02000000000000000000" pitchFamily="2" charset="0"/>
              <a:ea typeface="Roboto" panose="02000000000000000000" pitchFamily="2" charset="0"/>
            </a:endParaRPr>
          </a:p>
          <a:p>
            <a:pPr marL="457200" lvl="1" indent="0">
              <a:lnSpc>
                <a:spcPct val="120000"/>
              </a:lnSpc>
              <a:spcBef>
                <a:spcPts val="0"/>
              </a:spcBef>
              <a:buClr>
                <a:srgbClr val="920075"/>
              </a:buClr>
              <a:buNone/>
              <a:defRPr/>
            </a:pPr>
            <a:r>
              <a:rPr lang="en-US">
                <a:latin typeface="Roboto" panose="02000000000000000000" pitchFamily="2" charset="0"/>
                <a:ea typeface="Roboto" panose="02000000000000000000" pitchFamily="2" charset="0"/>
              </a:rPr>
              <a:t>As part of VITA's commitment to the Commonwealth's cybersecurity workforce, </a:t>
            </a:r>
            <a:r>
              <a:rPr lang="en-US" b="1">
                <a:latin typeface="Roboto" panose="02000000000000000000" pitchFamily="2" charset="0"/>
                <a:ea typeface="Roboto" panose="02000000000000000000" pitchFamily="2" charset="0"/>
              </a:rPr>
              <a:t>Primary ISOs</a:t>
            </a:r>
            <a:r>
              <a:rPr lang="en-US">
                <a:latin typeface="Roboto" panose="02000000000000000000" pitchFamily="2" charset="0"/>
                <a:ea typeface="Roboto" panose="02000000000000000000" pitchFamily="2" charset="0"/>
              </a:rPr>
              <a:t> will soon receive access to </a:t>
            </a:r>
            <a:r>
              <a:rPr lang="en-US" b="1">
                <a:latin typeface="Roboto" panose="02000000000000000000" pitchFamily="2" charset="0"/>
                <a:ea typeface="Roboto" panose="02000000000000000000" pitchFamily="2" charset="0"/>
              </a:rPr>
              <a:t>Pluralsight</a:t>
            </a:r>
            <a:r>
              <a:rPr lang="en-US">
                <a:latin typeface="Roboto" panose="02000000000000000000" pitchFamily="2" charset="0"/>
                <a:ea typeface="Roboto" panose="02000000000000000000" pitchFamily="2" charset="0"/>
              </a:rPr>
              <a:t> — a leading technology skills platform with thousands of expert-led courses in cybersecurity, cloud, IT operations, and more. </a:t>
            </a:r>
            <a:endParaRPr kumimoji="0" lang="en-US" sz="1400" b="1" i="0" u="none" strike="noStrike" kern="1200" cap="none" spc="0" normalizeH="0" baseline="0" noProof="0">
              <a:ln>
                <a:noFill/>
              </a:ln>
              <a:solidFill>
                <a:srgbClr val="920075"/>
              </a:solidFill>
              <a:effectLst/>
              <a:uLnTx/>
              <a:uFillTx/>
              <a:latin typeface="Roboto" panose="02000000000000000000" pitchFamily="2" charset="0"/>
              <a:ea typeface="Roboto" panose="02000000000000000000" pitchFamily="2" charset="0"/>
              <a:cs typeface="Roboto"/>
            </a:endParaRPr>
          </a:p>
        </p:txBody>
      </p:sp>
      <p:pic>
        <p:nvPicPr>
          <p:cNvPr id="14" name="Picture 13" descr="Pluralsight logo">
            <a:extLst>
              <a:ext uri="{FF2B5EF4-FFF2-40B4-BE49-F238E27FC236}">
                <a16:creationId xmlns:a16="http://schemas.microsoft.com/office/drawing/2014/main" id="{166838E2-88B0-319A-8F0A-4928D076179D}"/>
              </a:ext>
            </a:extLst>
          </p:cNvPr>
          <p:cNvPicPr>
            <a:picLocks noChangeAspect="1"/>
          </p:cNvPicPr>
          <p:nvPr/>
        </p:nvPicPr>
        <p:blipFill>
          <a:blip r:embed="rId4"/>
          <a:stretch>
            <a:fillRect/>
          </a:stretch>
        </p:blipFill>
        <p:spPr>
          <a:xfrm>
            <a:off x="3787089" y="4743826"/>
            <a:ext cx="4472902" cy="1326269"/>
          </a:xfrm>
          <a:prstGeom prst="rect">
            <a:avLst/>
          </a:prstGeom>
        </p:spPr>
      </p:pic>
    </p:spTree>
    <p:extLst>
      <p:ext uri="{BB962C8B-B14F-4D97-AF65-F5344CB8AC3E}">
        <p14:creationId xmlns:p14="http://schemas.microsoft.com/office/powerpoint/2010/main" val="4770889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0227F-A503-A7F8-4AA2-C1497D085D5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Pluralsight Information</a:t>
            </a:r>
          </a:p>
        </p:txBody>
      </p:sp>
      <p:graphicFrame>
        <p:nvGraphicFramePr>
          <p:cNvPr id="3" name="Table 2" descr="Pluralsight details">
            <a:extLst>
              <a:ext uri="{FF2B5EF4-FFF2-40B4-BE49-F238E27FC236}">
                <a16:creationId xmlns:a16="http://schemas.microsoft.com/office/drawing/2014/main" id="{AD794056-AD8E-6E0A-6D6D-2CDF2F93B5CC}"/>
              </a:ext>
            </a:extLst>
          </p:cNvPr>
          <p:cNvGraphicFramePr>
            <a:graphicFrameLocks noGrp="1"/>
          </p:cNvGraphicFramePr>
          <p:nvPr>
            <p:extLst>
              <p:ext uri="{D42A27DB-BD31-4B8C-83A1-F6EECF244321}">
                <p14:modId xmlns:p14="http://schemas.microsoft.com/office/powerpoint/2010/main" val="451873759"/>
              </p:ext>
            </p:extLst>
          </p:nvPr>
        </p:nvGraphicFramePr>
        <p:xfrm>
          <a:off x="652462" y="800100"/>
          <a:ext cx="10887075" cy="5205523"/>
        </p:xfrm>
        <a:graphic>
          <a:graphicData uri="http://schemas.openxmlformats.org/drawingml/2006/table">
            <a:tbl>
              <a:tblPr firstRow="1"/>
              <a:tblGrid>
                <a:gridCol w="5313930">
                  <a:extLst>
                    <a:ext uri="{9D8B030D-6E8A-4147-A177-3AD203B41FA5}">
                      <a16:colId xmlns:a16="http://schemas.microsoft.com/office/drawing/2014/main" val="1289300241"/>
                    </a:ext>
                  </a:extLst>
                </a:gridCol>
                <a:gridCol w="5573145">
                  <a:extLst>
                    <a:ext uri="{9D8B030D-6E8A-4147-A177-3AD203B41FA5}">
                      <a16:colId xmlns:a16="http://schemas.microsoft.com/office/drawing/2014/main" val="994802776"/>
                    </a:ext>
                  </a:extLst>
                </a:gridCol>
              </a:tblGrid>
              <a:tr h="457636">
                <a:tc>
                  <a:txBody>
                    <a:bodyPr/>
                    <a:lstStyle/>
                    <a:p>
                      <a:pPr marL="0" marR="0" algn="l" defTabSz="914400" rtl="0" eaLnBrk="1" latinLnBrk="0" hangingPunct="1">
                        <a:buNone/>
                      </a:pPr>
                      <a:r>
                        <a:rPr lang="en-US" sz="2400" b="1" kern="1200" dirty="0">
                          <a:solidFill>
                            <a:srgbClr val="FCD450"/>
                          </a:solidFill>
                          <a:effectLst/>
                          <a:latin typeface="Roboto" panose="02000000000000000000" pitchFamily="2" charset="0"/>
                          <a:ea typeface="Roboto" panose="02000000000000000000" pitchFamily="2" charset="0"/>
                          <a:cs typeface="+mn-cs"/>
                        </a:rPr>
                        <a:t>What Is Pluralsight?</a:t>
                      </a:r>
                    </a:p>
                  </a:txBody>
                  <a:tcPr marL="70974" marR="40557" marT="35487" marB="35487">
                    <a:lnL>
                      <a:noFill/>
                    </a:lnL>
                    <a:lnR w="12700" cap="flat" cmpd="sng" algn="ctr">
                      <a:solidFill>
                        <a:srgbClr val="920075"/>
                      </a:solidFill>
                      <a:prstDash val="solid"/>
                      <a:round/>
                      <a:headEnd type="none" w="med" len="med"/>
                      <a:tailEnd type="none" w="med" len="med"/>
                    </a:lnR>
                    <a:lnT>
                      <a:noFill/>
                    </a:lnT>
                    <a:lnB>
                      <a:noFill/>
                    </a:lnB>
                    <a:solidFill>
                      <a:srgbClr val="005E6E"/>
                    </a:solidFill>
                  </a:tcPr>
                </a:tc>
                <a:tc>
                  <a:txBody>
                    <a:bodyPr/>
                    <a:lstStyle/>
                    <a:p>
                      <a:pPr marL="0" marR="0">
                        <a:buNone/>
                      </a:pPr>
                      <a:r>
                        <a:rPr lang="en-US" sz="2400" b="1">
                          <a:solidFill>
                            <a:srgbClr val="FCD450"/>
                          </a:solidFill>
                          <a:effectLst/>
                          <a:latin typeface="Roboto" panose="02000000000000000000" pitchFamily="2" charset="0"/>
                          <a:ea typeface="Roboto" panose="02000000000000000000" pitchFamily="2" charset="0"/>
                        </a:rPr>
                        <a:t>Why Should ISOs Use It?</a:t>
                      </a:r>
                      <a:endParaRPr lang="en-US" sz="2400">
                        <a:solidFill>
                          <a:srgbClr val="FCD450"/>
                        </a:solidFill>
                        <a:effectLst/>
                        <a:latin typeface="Roboto" panose="02000000000000000000" pitchFamily="2" charset="0"/>
                        <a:ea typeface="Roboto" panose="02000000000000000000" pitchFamily="2" charset="0"/>
                      </a:endParaRPr>
                    </a:p>
                  </a:txBody>
                  <a:tcPr marL="70974" marR="70974" marT="35487" marB="35487">
                    <a:lnL w="12700" cap="flat" cmpd="sng" algn="ctr">
                      <a:solidFill>
                        <a:srgbClr val="920075"/>
                      </a:solidFill>
                      <a:prstDash val="solid"/>
                      <a:round/>
                      <a:headEnd type="none" w="med" len="med"/>
                      <a:tailEnd type="none" w="med" len="med"/>
                    </a:lnL>
                    <a:lnR>
                      <a:noFill/>
                    </a:lnR>
                    <a:lnT>
                      <a:noFill/>
                    </a:lnT>
                    <a:lnB>
                      <a:noFill/>
                    </a:lnB>
                    <a:solidFill>
                      <a:srgbClr val="005E6E"/>
                    </a:solidFill>
                  </a:tcPr>
                </a:tc>
                <a:extLst>
                  <a:ext uri="{0D108BD9-81ED-4DB2-BD59-A6C34878D82A}">
                    <a16:rowId xmlns:a16="http://schemas.microsoft.com/office/drawing/2014/main" val="2047744491"/>
                  </a:ext>
                </a:extLst>
              </a:tr>
              <a:tr h="277695">
                <a:tc>
                  <a:txBody>
                    <a:bodyPr/>
                    <a:lstStyle/>
                    <a:p>
                      <a:pPr marL="0" marR="0">
                        <a:buNone/>
                      </a:pPr>
                      <a:r>
                        <a:rPr lang="en-US" sz="800">
                          <a:solidFill>
                            <a:srgbClr val="2D3A55"/>
                          </a:solidFill>
                          <a:effectLst/>
                          <a:latin typeface="Calibri" panose="020F0502020204030204" pitchFamily="34" charset="0"/>
                          <a:ea typeface="Calibri" panose="020F0502020204030204" pitchFamily="34" charset="0"/>
                        </a:rPr>
                        <a:t> </a:t>
                      </a:r>
                    </a:p>
                  </a:txBody>
                  <a:tcPr marL="0" marR="0" marT="2028" marB="2028">
                    <a:lnL>
                      <a:noFill/>
                    </a:lnL>
                    <a:lnR w="12700" cap="flat" cmpd="sng" algn="ctr">
                      <a:solidFill>
                        <a:srgbClr val="920075"/>
                      </a:solidFill>
                      <a:prstDash val="solid"/>
                      <a:round/>
                      <a:headEnd type="none" w="med" len="med"/>
                      <a:tailEnd type="none" w="med" len="med"/>
                    </a:lnR>
                    <a:lnT>
                      <a:noFill/>
                    </a:lnT>
                    <a:lnB>
                      <a:noFill/>
                    </a:lnB>
                    <a:solidFill>
                      <a:srgbClr val="91D8AE"/>
                    </a:solidFill>
                  </a:tcPr>
                </a:tc>
                <a:tc>
                  <a:txBody>
                    <a:bodyPr/>
                    <a:lstStyle/>
                    <a:p>
                      <a:pPr marL="0" marR="0">
                        <a:buNone/>
                      </a:pPr>
                      <a:r>
                        <a:rPr lang="en-US" sz="800">
                          <a:solidFill>
                            <a:srgbClr val="2D3A55"/>
                          </a:solidFill>
                          <a:effectLst/>
                          <a:latin typeface="Calibri" panose="020F0502020204030204" pitchFamily="34" charset="0"/>
                          <a:ea typeface="Calibri" panose="020F0502020204030204" pitchFamily="34" charset="0"/>
                        </a:rPr>
                        <a:t> </a:t>
                      </a:r>
                    </a:p>
                  </a:txBody>
                  <a:tcPr marL="0" marR="0" marT="2028" marB="2028">
                    <a:lnL w="12700" cap="flat" cmpd="sng" algn="ctr">
                      <a:solidFill>
                        <a:srgbClr val="920075"/>
                      </a:solidFill>
                      <a:prstDash val="solid"/>
                      <a:round/>
                      <a:headEnd type="none" w="med" len="med"/>
                      <a:tailEnd type="none" w="med" len="med"/>
                    </a:lnL>
                    <a:lnR>
                      <a:noFill/>
                    </a:lnR>
                    <a:lnT>
                      <a:noFill/>
                    </a:lnT>
                    <a:lnB>
                      <a:noFill/>
                    </a:lnB>
                    <a:solidFill>
                      <a:srgbClr val="91D8AE"/>
                    </a:solidFill>
                  </a:tcPr>
                </a:tc>
                <a:extLst>
                  <a:ext uri="{0D108BD9-81ED-4DB2-BD59-A6C34878D82A}">
                    <a16:rowId xmlns:a16="http://schemas.microsoft.com/office/drawing/2014/main" val="3533109317"/>
                  </a:ext>
                </a:extLst>
              </a:tr>
              <a:tr h="4370069">
                <a:tc>
                  <a:txBody>
                    <a:bodyPr/>
                    <a:lstStyle/>
                    <a:p>
                      <a:pPr marL="0" marR="0">
                        <a:spcAft>
                          <a:spcPts val="350"/>
                        </a:spcAft>
                        <a:buNone/>
                      </a:pPr>
                      <a:r>
                        <a:rPr lang="en-US" sz="1800">
                          <a:solidFill>
                            <a:srgbClr val="2D3A55"/>
                          </a:solidFill>
                          <a:effectLst/>
                          <a:latin typeface="Roboto" panose="02000000000000000000" pitchFamily="2" charset="0"/>
                          <a:ea typeface="Roboto" panose="02000000000000000000" pitchFamily="2" charset="0"/>
                        </a:rPr>
                        <a:t>Pluralsight offers </a:t>
                      </a:r>
                      <a:r>
                        <a:rPr lang="en-US" sz="1800" b="1">
                          <a:solidFill>
                            <a:srgbClr val="1B2A4A"/>
                          </a:solidFill>
                          <a:effectLst/>
                          <a:latin typeface="Roboto" panose="02000000000000000000" pitchFamily="2" charset="0"/>
                          <a:ea typeface="Roboto" panose="02000000000000000000" pitchFamily="2" charset="0"/>
                        </a:rPr>
                        <a:t>thousands of expert-led courses</a:t>
                      </a:r>
                      <a:r>
                        <a:rPr lang="en-US" sz="1800">
                          <a:solidFill>
                            <a:srgbClr val="2D3A55"/>
                          </a:solidFill>
                          <a:effectLst/>
                          <a:latin typeface="Roboto" panose="02000000000000000000" pitchFamily="2" charset="0"/>
                          <a:ea typeface="Roboto" panose="02000000000000000000" pitchFamily="2" charset="0"/>
                        </a:rPr>
                        <a:t> in cybersecurity, cloud, software development, data, and IT operations.</a:t>
                      </a:r>
                    </a:p>
                    <a:p>
                      <a:pPr marL="0" marR="0">
                        <a:spcAft>
                          <a:spcPts val="200"/>
                        </a:spcAft>
                        <a:buNone/>
                      </a:pPr>
                      <a:r>
                        <a:rPr lang="en-US" sz="1800" b="1">
                          <a:solidFill>
                            <a:srgbClr val="1B2A4A"/>
                          </a:solidFill>
                          <a:effectLst/>
                          <a:latin typeface="Roboto" panose="02000000000000000000" pitchFamily="2" charset="0"/>
                          <a:ea typeface="Roboto" panose="02000000000000000000" pitchFamily="2" charset="0"/>
                        </a:rPr>
                        <a:t>Key features:</a:t>
                      </a:r>
                    </a:p>
                    <a:p>
                      <a:pPr marL="0" marR="0">
                        <a:spcAft>
                          <a:spcPts val="200"/>
                        </a:spcAft>
                        <a:buNone/>
                      </a:pPr>
                      <a:endParaRPr lang="en-US" sz="1800">
                        <a:solidFill>
                          <a:srgbClr val="2D3A55"/>
                        </a:solidFill>
                        <a:effectLst/>
                        <a:latin typeface="Roboto" panose="02000000000000000000" pitchFamily="2" charset="0"/>
                        <a:ea typeface="Roboto" panose="02000000000000000000" pitchFamily="2" charset="0"/>
                      </a:endParaRPr>
                    </a:p>
                    <a:p>
                      <a:pPr marL="342900" marR="0" lvl="0" indent="-342900">
                        <a:spcAft>
                          <a:spcPts val="250"/>
                        </a:spcAft>
                        <a:buClr>
                          <a:srgbClr val="920075"/>
                        </a:buClr>
                        <a:buSzPts val="950"/>
                        <a:buFont typeface="Arial" panose="020B0604020202020204" pitchFamily="34" charset="0"/>
                        <a:buChar char="●"/>
                      </a:pPr>
                      <a:r>
                        <a:rPr lang="en-US" sz="1800" b="1">
                          <a:solidFill>
                            <a:srgbClr val="1B2A4A"/>
                          </a:solidFill>
                          <a:effectLst/>
                          <a:latin typeface="Roboto" panose="02000000000000000000" pitchFamily="2" charset="0"/>
                          <a:ea typeface="Roboto" panose="02000000000000000000" pitchFamily="2" charset="0"/>
                          <a:cs typeface="Calibri" panose="020F0502020204030204" pitchFamily="34" charset="0"/>
                        </a:rPr>
                        <a:t>Skill Paths: </a:t>
                      </a:r>
                      <a:r>
                        <a:rPr lang="en-US" sz="1800">
                          <a:solidFill>
                            <a:srgbClr val="2D3A55"/>
                          </a:solidFill>
                          <a:effectLst/>
                          <a:latin typeface="Roboto" panose="02000000000000000000" pitchFamily="2" charset="0"/>
                          <a:ea typeface="Roboto" panose="02000000000000000000" pitchFamily="2" charset="0"/>
                          <a:cs typeface="Calibri" panose="020F0502020204030204" pitchFamily="34" charset="0"/>
                        </a:rPr>
                        <a:t>curated learning journeys from beginner to expert.</a:t>
                      </a:r>
                    </a:p>
                    <a:p>
                      <a:pPr marL="342900" marR="0" lvl="0" indent="-342900">
                        <a:spcAft>
                          <a:spcPts val="250"/>
                        </a:spcAft>
                        <a:buClr>
                          <a:srgbClr val="920075"/>
                        </a:buClr>
                        <a:buSzPts val="950"/>
                        <a:buFont typeface="Arial" panose="020B0604020202020204" pitchFamily="34" charset="0"/>
                        <a:buChar char="●"/>
                      </a:pPr>
                      <a:r>
                        <a:rPr lang="en-US" sz="1800" b="1">
                          <a:solidFill>
                            <a:srgbClr val="1B2A4A"/>
                          </a:solidFill>
                          <a:effectLst/>
                          <a:latin typeface="Roboto" panose="02000000000000000000" pitchFamily="2" charset="0"/>
                          <a:ea typeface="Roboto" panose="02000000000000000000" pitchFamily="2" charset="0"/>
                          <a:cs typeface="Calibri" panose="020F0502020204030204" pitchFamily="34" charset="0"/>
                        </a:rPr>
                        <a:t>Skill IQ &amp; Role IQ: </a:t>
                      </a:r>
                      <a:r>
                        <a:rPr lang="en-US" sz="1800">
                          <a:solidFill>
                            <a:srgbClr val="2D3A55"/>
                          </a:solidFill>
                          <a:effectLst/>
                          <a:latin typeface="Roboto" panose="02000000000000000000" pitchFamily="2" charset="0"/>
                          <a:ea typeface="Roboto" panose="02000000000000000000" pitchFamily="2" charset="0"/>
                          <a:cs typeface="Calibri" panose="020F0502020204030204" pitchFamily="34" charset="0"/>
                        </a:rPr>
                        <a:t>assessments that benchmark your knowledge and surface gaps.</a:t>
                      </a:r>
                    </a:p>
                    <a:p>
                      <a:pPr marL="342900" marR="0" lvl="0" indent="-342900">
                        <a:spcAft>
                          <a:spcPts val="250"/>
                        </a:spcAft>
                        <a:buClr>
                          <a:srgbClr val="920075"/>
                        </a:buClr>
                        <a:buSzPts val="950"/>
                        <a:buFont typeface="Arial" panose="020B0604020202020204" pitchFamily="34" charset="0"/>
                        <a:buChar char="●"/>
                      </a:pPr>
                      <a:r>
                        <a:rPr lang="en-US" sz="1800" b="1">
                          <a:solidFill>
                            <a:srgbClr val="1B2A4A"/>
                          </a:solidFill>
                          <a:effectLst/>
                          <a:latin typeface="Roboto" panose="02000000000000000000" pitchFamily="2" charset="0"/>
                          <a:ea typeface="Roboto" panose="02000000000000000000" pitchFamily="2" charset="0"/>
                          <a:cs typeface="Calibri" panose="020F0502020204030204" pitchFamily="34" charset="0"/>
                        </a:rPr>
                        <a:t>Hands-On Labs: </a:t>
                      </a:r>
                      <a:r>
                        <a:rPr lang="en-US" sz="1800">
                          <a:solidFill>
                            <a:srgbClr val="2D3A55"/>
                          </a:solidFill>
                          <a:effectLst/>
                          <a:latin typeface="Roboto" panose="02000000000000000000" pitchFamily="2" charset="0"/>
                          <a:ea typeface="Roboto" panose="02000000000000000000" pitchFamily="2" charset="0"/>
                          <a:cs typeface="Calibri" panose="020F0502020204030204" pitchFamily="34" charset="0"/>
                        </a:rPr>
                        <a:t>practice in real environments, no local setup needed.</a:t>
                      </a:r>
                    </a:p>
                    <a:p>
                      <a:pPr marL="342900" marR="0" lvl="0" indent="-342900">
                        <a:spcAft>
                          <a:spcPts val="250"/>
                        </a:spcAft>
                        <a:buClr>
                          <a:srgbClr val="920075"/>
                        </a:buClr>
                        <a:buSzPts val="950"/>
                        <a:buFont typeface="Arial" panose="020B0604020202020204" pitchFamily="34" charset="0"/>
                        <a:buChar char="●"/>
                      </a:pPr>
                      <a:r>
                        <a:rPr lang="en-US" sz="1800" b="1">
                          <a:solidFill>
                            <a:srgbClr val="1B2A4A"/>
                          </a:solidFill>
                          <a:effectLst/>
                          <a:latin typeface="Roboto" panose="02000000000000000000" pitchFamily="2" charset="0"/>
                          <a:ea typeface="Roboto" panose="02000000000000000000" pitchFamily="2" charset="0"/>
                          <a:cs typeface="Calibri" panose="020F0502020204030204" pitchFamily="34" charset="0"/>
                        </a:rPr>
                        <a:t>Cert Prep Paths: </a:t>
                      </a:r>
                      <a:r>
                        <a:rPr lang="en-US" sz="1800">
                          <a:solidFill>
                            <a:srgbClr val="2D3A55"/>
                          </a:solidFill>
                          <a:effectLst/>
                          <a:latin typeface="Roboto" panose="02000000000000000000" pitchFamily="2" charset="0"/>
                          <a:ea typeface="Roboto" panose="02000000000000000000" pitchFamily="2" charset="0"/>
                          <a:cs typeface="Calibri" panose="020F0502020204030204" pitchFamily="34" charset="0"/>
                        </a:rPr>
                        <a:t>CompTIA, AWS, Azure, and more.</a:t>
                      </a:r>
                    </a:p>
                  </a:txBody>
                  <a:tcPr marL="70974" marR="50696" marT="50696" marB="50696">
                    <a:lnL>
                      <a:noFill/>
                    </a:lnL>
                    <a:lnR w="12700" cap="flat" cmpd="sng" algn="ctr">
                      <a:solidFill>
                        <a:srgbClr val="920075"/>
                      </a:solidFill>
                      <a:prstDash val="solid"/>
                      <a:round/>
                      <a:headEnd type="none" w="med" len="med"/>
                      <a:tailEnd type="none" w="med" len="med"/>
                    </a:lnR>
                    <a:lnT>
                      <a:noFill/>
                    </a:lnT>
                    <a:lnB>
                      <a:noFill/>
                    </a:lnB>
                    <a:solidFill>
                      <a:srgbClr val="F7F9FC"/>
                    </a:solidFill>
                  </a:tcPr>
                </a:tc>
                <a:tc>
                  <a:txBody>
                    <a:bodyPr/>
                    <a:lstStyle/>
                    <a:p>
                      <a:pPr marL="0" marR="0" algn="l" defTabSz="914400" rtl="0" eaLnBrk="1" latinLnBrk="0" hangingPunct="1">
                        <a:spcAft>
                          <a:spcPts val="350"/>
                        </a:spcAft>
                        <a:buNone/>
                      </a:pPr>
                      <a:r>
                        <a:rPr lang="en-US" sz="1800" kern="1200" dirty="0">
                          <a:solidFill>
                            <a:srgbClr val="2D3A55"/>
                          </a:solidFill>
                          <a:effectLst/>
                          <a:latin typeface="Roboto" panose="02000000000000000000" pitchFamily="2" charset="0"/>
                          <a:ea typeface="Roboto" panose="02000000000000000000" pitchFamily="2" charset="0"/>
                          <a:cs typeface="+mn-cs"/>
                        </a:rPr>
                        <a:t>As a Primary ISO, Pluralsight helps you stay current, build expertise, and demonstrate competency in domains critical to your agency's security posture.</a:t>
                      </a:r>
                    </a:p>
                    <a:p>
                      <a:pPr marL="0" marR="0" algn="l" defTabSz="914400" rtl="0" eaLnBrk="1" latinLnBrk="0" hangingPunct="1">
                        <a:spcAft>
                          <a:spcPts val="200"/>
                        </a:spcAft>
                        <a:buNone/>
                      </a:pPr>
                      <a:r>
                        <a:rPr lang="en-US" sz="1800" kern="1200" dirty="0">
                          <a:solidFill>
                            <a:srgbClr val="2D3A55"/>
                          </a:solidFill>
                          <a:effectLst/>
                          <a:latin typeface="Roboto" panose="02000000000000000000" pitchFamily="2" charset="0"/>
                          <a:ea typeface="Roboto" panose="02000000000000000000" pitchFamily="2" charset="0"/>
                          <a:cs typeface="+mn-cs"/>
                        </a:rPr>
                        <a:t>Benefits for ISOs:</a:t>
                      </a:r>
                    </a:p>
                    <a:p>
                      <a:pPr marL="0" marR="0" algn="l" defTabSz="914400" rtl="0" eaLnBrk="1" latinLnBrk="0" hangingPunct="1">
                        <a:spcAft>
                          <a:spcPts val="200"/>
                        </a:spcAft>
                        <a:buNone/>
                      </a:pPr>
                      <a:endParaRPr lang="en-US" sz="1800" kern="1200" dirty="0">
                        <a:solidFill>
                          <a:srgbClr val="2D3A55"/>
                        </a:solidFill>
                        <a:effectLst/>
                        <a:latin typeface="Roboto" panose="02000000000000000000" pitchFamily="2" charset="0"/>
                        <a:ea typeface="Roboto" panose="02000000000000000000" pitchFamily="2" charset="0"/>
                        <a:cs typeface="+mn-cs"/>
                      </a:endParaRPr>
                    </a:p>
                    <a:p>
                      <a:pPr marL="342900" marR="0" lvl="0" indent="-342900" algn="l" defTabSz="914400" rtl="0" eaLnBrk="1" latinLnBrk="0" hangingPunct="1">
                        <a:spcAft>
                          <a:spcPts val="250"/>
                        </a:spcAft>
                        <a:buClr>
                          <a:srgbClr val="920075"/>
                        </a:buClr>
                        <a:buSzPts val="950"/>
                        <a:buFont typeface="Arial" panose="020B0604020202020204" pitchFamily="34" charset="0"/>
                        <a:buChar char="●"/>
                      </a:pPr>
                      <a:r>
                        <a:rPr lang="en-US" sz="1800" kern="1200" dirty="0">
                          <a:solidFill>
                            <a:srgbClr val="2D3A55"/>
                          </a:solidFill>
                          <a:effectLst/>
                          <a:latin typeface="Roboto" panose="02000000000000000000" pitchFamily="2" charset="0"/>
                          <a:ea typeface="Roboto" panose="02000000000000000000" pitchFamily="2" charset="0"/>
                          <a:cs typeface="+mn-cs"/>
                        </a:rPr>
                        <a:t>Stay ahead of threats: up-to-date security content as the threat landscape evolves.</a:t>
                      </a:r>
                    </a:p>
                    <a:p>
                      <a:pPr marL="342900" marR="0" lvl="0" indent="-342900" algn="l" defTabSz="914400" rtl="0" eaLnBrk="1" latinLnBrk="0" hangingPunct="1">
                        <a:spcAft>
                          <a:spcPts val="250"/>
                        </a:spcAft>
                        <a:buClr>
                          <a:srgbClr val="920075"/>
                        </a:buClr>
                        <a:buSzPts val="950"/>
                        <a:buFont typeface="Arial" panose="020B0604020202020204" pitchFamily="34" charset="0"/>
                        <a:buChar char="●"/>
                      </a:pPr>
                      <a:r>
                        <a:rPr lang="en-US" sz="1800" kern="1200" dirty="0">
                          <a:solidFill>
                            <a:srgbClr val="2D3A55"/>
                          </a:solidFill>
                          <a:effectLst/>
                          <a:latin typeface="Roboto" panose="02000000000000000000" pitchFamily="2" charset="0"/>
                          <a:ea typeface="Roboto" panose="02000000000000000000" pitchFamily="2" charset="0"/>
                          <a:cs typeface="+mn-cs"/>
                        </a:rPr>
                        <a:t>Earn certifications: pursue industry credentials to validate your skills.</a:t>
                      </a:r>
                    </a:p>
                    <a:p>
                      <a:pPr marL="342900" marR="0" lvl="0" indent="-342900" algn="l" defTabSz="914400" rtl="0" eaLnBrk="1" latinLnBrk="0" hangingPunct="1">
                        <a:spcAft>
                          <a:spcPts val="250"/>
                        </a:spcAft>
                        <a:buClr>
                          <a:srgbClr val="920075"/>
                        </a:buClr>
                        <a:buSzPts val="950"/>
                        <a:buFont typeface="Arial" panose="020B0604020202020204" pitchFamily="34" charset="0"/>
                        <a:buChar char="●"/>
                      </a:pPr>
                      <a:r>
                        <a:rPr lang="en-US" sz="1800" kern="1200" dirty="0">
                          <a:solidFill>
                            <a:srgbClr val="2D3A55"/>
                          </a:solidFill>
                          <a:effectLst/>
                          <a:latin typeface="Roboto" panose="02000000000000000000" pitchFamily="2" charset="0"/>
                          <a:ea typeface="Roboto" panose="02000000000000000000" pitchFamily="2" charset="0"/>
                          <a:cs typeface="+mn-cs"/>
                        </a:rPr>
                        <a:t>Learn on your schedule: on-demand access, anytime.</a:t>
                      </a:r>
                    </a:p>
                    <a:p>
                      <a:pPr marL="342900" marR="0" lvl="0" indent="-342900" algn="l" defTabSz="914400" rtl="0" eaLnBrk="1" latinLnBrk="0" hangingPunct="1">
                        <a:spcAft>
                          <a:spcPts val="250"/>
                        </a:spcAft>
                        <a:buClr>
                          <a:srgbClr val="920075"/>
                        </a:buClr>
                        <a:buSzPts val="950"/>
                        <a:buFont typeface="Arial" panose="020B0604020202020204" pitchFamily="34" charset="0"/>
                        <a:buChar char="●"/>
                      </a:pPr>
                      <a:r>
                        <a:rPr lang="en-US" sz="1800" kern="1200" dirty="0">
                          <a:solidFill>
                            <a:srgbClr val="2D3A55"/>
                          </a:solidFill>
                          <a:effectLst/>
                          <a:latin typeface="Roboto" panose="02000000000000000000" pitchFamily="2" charset="0"/>
                          <a:ea typeface="Roboto" panose="02000000000000000000" pitchFamily="2" charset="0"/>
                          <a:cs typeface="+mn-cs"/>
                        </a:rPr>
                        <a:t>Measure progress: Skill IQ shows exactly where to focus.</a:t>
                      </a:r>
                    </a:p>
                    <a:p>
                      <a:pPr marL="342900" marR="0" lvl="0" indent="-342900" algn="l" defTabSz="914400" rtl="0" eaLnBrk="1" latinLnBrk="0" hangingPunct="1">
                        <a:spcAft>
                          <a:spcPts val="250"/>
                        </a:spcAft>
                        <a:buClr>
                          <a:srgbClr val="920075"/>
                        </a:buClr>
                        <a:buSzPts val="950"/>
                        <a:buFont typeface="Arial" panose="020B0604020202020204" pitchFamily="34" charset="0"/>
                        <a:buChar char="●"/>
                      </a:pPr>
                      <a:r>
                        <a:rPr lang="en-US" sz="1800" kern="1200" dirty="0">
                          <a:solidFill>
                            <a:srgbClr val="2D3A55"/>
                          </a:solidFill>
                          <a:effectLst/>
                          <a:latin typeface="Roboto" panose="02000000000000000000" pitchFamily="2" charset="0"/>
                          <a:ea typeface="Roboto" panose="02000000000000000000" pitchFamily="2" charset="0"/>
                          <a:cs typeface="+mn-cs"/>
                        </a:rPr>
                        <a:t>Support your team: share paths and resources with agency IT staff.</a:t>
                      </a:r>
                    </a:p>
                  </a:txBody>
                  <a:tcPr marL="70974" marR="70974" marT="50696" marB="50696">
                    <a:lnL w="12700" cap="flat" cmpd="sng" algn="ctr">
                      <a:solidFill>
                        <a:srgbClr val="920075"/>
                      </a:solidFill>
                      <a:prstDash val="solid"/>
                      <a:round/>
                      <a:headEnd type="none" w="med" len="med"/>
                      <a:tailEnd type="none" w="med" len="med"/>
                    </a:lnL>
                    <a:lnR>
                      <a:noFill/>
                    </a:lnR>
                    <a:lnT>
                      <a:noFill/>
                    </a:lnT>
                    <a:lnB>
                      <a:noFill/>
                    </a:lnB>
                    <a:solidFill>
                      <a:srgbClr val="FAFBFC"/>
                    </a:solidFill>
                  </a:tcPr>
                </a:tc>
                <a:extLst>
                  <a:ext uri="{0D108BD9-81ED-4DB2-BD59-A6C34878D82A}">
                    <a16:rowId xmlns:a16="http://schemas.microsoft.com/office/drawing/2014/main" val="1363786593"/>
                  </a:ext>
                </a:extLst>
              </a:tr>
            </a:tbl>
          </a:graphicData>
        </a:graphic>
      </p:graphicFrame>
    </p:spTree>
    <p:extLst>
      <p:ext uri="{BB962C8B-B14F-4D97-AF65-F5344CB8AC3E}">
        <p14:creationId xmlns:p14="http://schemas.microsoft.com/office/powerpoint/2010/main" val="4076913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B01A4-79E5-B416-7643-7F75AD3CCB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00ED00-1D4F-AC1E-0CE7-B335CE4EAED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Additional </a:t>
            </a:r>
            <a:r>
              <a:rPr lang="en-US" dirty="0" err="1"/>
              <a:t>pluralsight</a:t>
            </a:r>
            <a:r>
              <a:rPr lang="en-US" dirty="0"/>
              <a:t> information</a:t>
            </a:r>
          </a:p>
        </p:txBody>
      </p:sp>
      <p:graphicFrame>
        <p:nvGraphicFramePr>
          <p:cNvPr id="3" name="Table 2" descr="Resourses">
            <a:extLst>
              <a:ext uri="{FF2B5EF4-FFF2-40B4-BE49-F238E27FC236}">
                <a16:creationId xmlns:a16="http://schemas.microsoft.com/office/drawing/2014/main" id="{CEF98207-8D25-906B-DD20-773A5A08991D}"/>
              </a:ext>
            </a:extLst>
          </p:cNvPr>
          <p:cNvGraphicFramePr>
            <a:graphicFrameLocks noGrp="1"/>
          </p:cNvGraphicFramePr>
          <p:nvPr>
            <p:extLst>
              <p:ext uri="{D42A27DB-BD31-4B8C-83A1-F6EECF244321}">
                <p14:modId xmlns:p14="http://schemas.microsoft.com/office/powerpoint/2010/main" val="1482024411"/>
              </p:ext>
            </p:extLst>
          </p:nvPr>
        </p:nvGraphicFramePr>
        <p:xfrm>
          <a:off x="652462" y="800100"/>
          <a:ext cx="10887075" cy="5105400"/>
        </p:xfrm>
        <a:graphic>
          <a:graphicData uri="http://schemas.openxmlformats.org/drawingml/2006/table">
            <a:tbl>
              <a:tblPr firstRow="1"/>
              <a:tblGrid>
                <a:gridCol w="5313930">
                  <a:extLst>
                    <a:ext uri="{9D8B030D-6E8A-4147-A177-3AD203B41FA5}">
                      <a16:colId xmlns:a16="http://schemas.microsoft.com/office/drawing/2014/main" val="1289300241"/>
                    </a:ext>
                  </a:extLst>
                </a:gridCol>
                <a:gridCol w="5573145">
                  <a:extLst>
                    <a:ext uri="{9D8B030D-6E8A-4147-A177-3AD203B41FA5}">
                      <a16:colId xmlns:a16="http://schemas.microsoft.com/office/drawing/2014/main" val="994802776"/>
                    </a:ext>
                  </a:extLst>
                </a:gridCol>
              </a:tblGrid>
              <a:tr h="457636">
                <a:tc>
                  <a:txBody>
                    <a:bodyPr/>
                    <a:lstStyle/>
                    <a:p>
                      <a:pPr marL="0" marR="0" algn="l" defTabSz="914400" rtl="0" eaLnBrk="1" latinLnBrk="0" hangingPunct="1">
                        <a:buNone/>
                      </a:pPr>
                      <a:r>
                        <a:rPr lang="en-US" sz="2400" b="1" kern="1200">
                          <a:solidFill>
                            <a:srgbClr val="FCD450"/>
                          </a:solidFill>
                          <a:effectLst/>
                          <a:latin typeface="Roboto" panose="02000000000000000000" pitchFamily="2" charset="0"/>
                          <a:ea typeface="Roboto" panose="02000000000000000000" pitchFamily="2" charset="0"/>
                          <a:cs typeface="+mn-cs"/>
                        </a:rPr>
                        <a:t>Video Resources</a:t>
                      </a:r>
                    </a:p>
                  </a:txBody>
                  <a:tcPr marL="70974" marR="40557" marT="35487" marB="35487">
                    <a:lnL>
                      <a:noFill/>
                    </a:lnL>
                    <a:lnR w="12700" cap="flat" cmpd="sng" algn="ctr">
                      <a:solidFill>
                        <a:srgbClr val="920075"/>
                      </a:solidFill>
                      <a:prstDash val="solid"/>
                      <a:round/>
                      <a:headEnd type="none" w="med" len="med"/>
                      <a:tailEnd type="none" w="med" len="med"/>
                    </a:lnR>
                    <a:lnT>
                      <a:noFill/>
                    </a:lnT>
                    <a:lnB>
                      <a:noFill/>
                    </a:lnB>
                    <a:solidFill>
                      <a:srgbClr val="005E6E"/>
                    </a:solidFill>
                  </a:tcPr>
                </a:tc>
                <a:tc>
                  <a:txBody>
                    <a:bodyPr/>
                    <a:lstStyle/>
                    <a:p>
                      <a:pPr marL="0" marR="0">
                        <a:buNone/>
                      </a:pPr>
                      <a:r>
                        <a:rPr lang="en-US" sz="2400" b="1">
                          <a:solidFill>
                            <a:srgbClr val="FCD450"/>
                          </a:solidFill>
                          <a:effectLst/>
                          <a:latin typeface="Roboto" panose="02000000000000000000" pitchFamily="2" charset="0"/>
                          <a:ea typeface="Roboto" panose="02000000000000000000" pitchFamily="2" charset="0"/>
                        </a:rPr>
                        <a:t>Getting Started</a:t>
                      </a:r>
                      <a:endParaRPr lang="en-US" sz="2400">
                        <a:solidFill>
                          <a:srgbClr val="FCD450"/>
                        </a:solidFill>
                        <a:effectLst/>
                        <a:latin typeface="Roboto" panose="02000000000000000000" pitchFamily="2" charset="0"/>
                        <a:ea typeface="Roboto" panose="02000000000000000000" pitchFamily="2" charset="0"/>
                      </a:endParaRPr>
                    </a:p>
                  </a:txBody>
                  <a:tcPr marL="70974" marR="70974" marT="35487" marB="35487">
                    <a:lnL w="12700" cap="flat" cmpd="sng" algn="ctr">
                      <a:solidFill>
                        <a:srgbClr val="920075"/>
                      </a:solidFill>
                      <a:prstDash val="solid"/>
                      <a:round/>
                      <a:headEnd type="none" w="med" len="med"/>
                      <a:tailEnd type="none" w="med" len="med"/>
                    </a:lnL>
                    <a:lnR>
                      <a:noFill/>
                    </a:lnR>
                    <a:lnT>
                      <a:noFill/>
                    </a:lnT>
                    <a:lnB>
                      <a:noFill/>
                    </a:lnB>
                    <a:solidFill>
                      <a:srgbClr val="005E6E"/>
                    </a:solidFill>
                  </a:tcPr>
                </a:tc>
                <a:extLst>
                  <a:ext uri="{0D108BD9-81ED-4DB2-BD59-A6C34878D82A}">
                    <a16:rowId xmlns:a16="http://schemas.microsoft.com/office/drawing/2014/main" val="2047744491"/>
                  </a:ext>
                </a:extLst>
              </a:tr>
              <a:tr h="277695">
                <a:tc>
                  <a:txBody>
                    <a:bodyPr/>
                    <a:lstStyle/>
                    <a:p>
                      <a:pPr marL="0" marR="0">
                        <a:buNone/>
                      </a:pPr>
                      <a:r>
                        <a:rPr lang="en-US" sz="800">
                          <a:solidFill>
                            <a:srgbClr val="2D3A55"/>
                          </a:solidFill>
                          <a:effectLst/>
                          <a:latin typeface="Calibri" panose="020F0502020204030204" pitchFamily="34" charset="0"/>
                          <a:ea typeface="Calibri" panose="020F0502020204030204" pitchFamily="34" charset="0"/>
                        </a:rPr>
                        <a:t> </a:t>
                      </a:r>
                    </a:p>
                  </a:txBody>
                  <a:tcPr marL="0" marR="0" marT="2028" marB="2028">
                    <a:lnL>
                      <a:noFill/>
                    </a:lnL>
                    <a:lnR w="12700" cap="flat" cmpd="sng" algn="ctr">
                      <a:solidFill>
                        <a:srgbClr val="920075"/>
                      </a:solidFill>
                      <a:prstDash val="solid"/>
                      <a:round/>
                      <a:headEnd type="none" w="med" len="med"/>
                      <a:tailEnd type="none" w="med" len="med"/>
                    </a:lnR>
                    <a:lnT>
                      <a:noFill/>
                    </a:lnT>
                    <a:lnB>
                      <a:noFill/>
                    </a:lnB>
                    <a:solidFill>
                      <a:srgbClr val="91D8AE"/>
                    </a:solidFill>
                  </a:tcPr>
                </a:tc>
                <a:tc>
                  <a:txBody>
                    <a:bodyPr/>
                    <a:lstStyle/>
                    <a:p>
                      <a:pPr marL="0" marR="0">
                        <a:buNone/>
                      </a:pPr>
                      <a:r>
                        <a:rPr lang="en-US" sz="800">
                          <a:solidFill>
                            <a:srgbClr val="2D3A55"/>
                          </a:solidFill>
                          <a:effectLst/>
                          <a:latin typeface="Calibri" panose="020F0502020204030204" pitchFamily="34" charset="0"/>
                          <a:ea typeface="Calibri" panose="020F0502020204030204" pitchFamily="34" charset="0"/>
                        </a:rPr>
                        <a:t> </a:t>
                      </a:r>
                    </a:p>
                  </a:txBody>
                  <a:tcPr marL="0" marR="0" marT="2028" marB="2028">
                    <a:lnL w="12700" cap="flat" cmpd="sng" algn="ctr">
                      <a:solidFill>
                        <a:srgbClr val="920075"/>
                      </a:solidFill>
                      <a:prstDash val="solid"/>
                      <a:round/>
                      <a:headEnd type="none" w="med" len="med"/>
                      <a:tailEnd type="none" w="med" len="med"/>
                    </a:lnL>
                    <a:lnR>
                      <a:noFill/>
                    </a:lnR>
                    <a:lnT>
                      <a:noFill/>
                    </a:lnT>
                    <a:lnB>
                      <a:noFill/>
                    </a:lnB>
                    <a:solidFill>
                      <a:srgbClr val="91D8AE"/>
                    </a:solidFill>
                  </a:tcPr>
                </a:tc>
                <a:extLst>
                  <a:ext uri="{0D108BD9-81ED-4DB2-BD59-A6C34878D82A}">
                    <a16:rowId xmlns:a16="http://schemas.microsoft.com/office/drawing/2014/main" val="3533109317"/>
                  </a:ext>
                </a:extLst>
              </a:tr>
              <a:tr h="4370069">
                <a:tc>
                  <a:txBody>
                    <a:bodyPr/>
                    <a:lstStyle/>
                    <a:p>
                      <a:pPr marL="285750" lvl="0" indent="-285750">
                        <a:buClr>
                          <a:srgbClr val="920075"/>
                        </a:buClr>
                        <a:buFontTx/>
                        <a:buBlip>
                          <a:blip>
                            <a:extLst>
                              <a:ext uri="{96DAC541-7B7A-43D3-8B79-37D633B846F1}">
                                <asvg:svgBlip xmlns:asvg="http://schemas.microsoft.com/office/drawing/2016/SVG/main" r:embed="rId2"/>
                              </a:ext>
                            </a:extLst>
                          </a:blip>
                        </a:buBlip>
                      </a:pPr>
                      <a:r>
                        <a:rPr lang="en-US" sz="1800" kern="1200">
                          <a:solidFill>
                            <a:schemeClr val="tx1"/>
                          </a:solidFill>
                          <a:effectLst/>
                          <a:latin typeface="+mn-lt"/>
                          <a:ea typeface="+mn-ea"/>
                          <a:cs typeface="+mn-cs"/>
                          <a:hlinkClick r:id="rId3"/>
                        </a:rPr>
                        <a:t>Pluralsight: Accelerate your Tech Career</a:t>
                      </a:r>
                      <a:r>
                        <a:rPr lang="en-US" sz="1800" kern="1200">
                          <a:solidFill>
                            <a:schemeClr val="tx1"/>
                          </a:solidFill>
                          <a:effectLst/>
                          <a:latin typeface="+mn-lt"/>
                          <a:ea typeface="+mn-ea"/>
                          <a:cs typeface="+mn-cs"/>
                        </a:rPr>
                        <a:t>  (~2 min)</a:t>
                      </a:r>
                    </a:p>
                    <a:p>
                      <a:pPr marL="285750" lvl="0" indent="-285750">
                        <a:buClr>
                          <a:srgbClr val="920075"/>
                        </a:buClr>
                        <a:buFontTx/>
                        <a:buBlip>
                          <a:blip>
                            <a:extLst>
                              <a:ext uri="{96DAC541-7B7A-43D3-8B79-37D633B846F1}">
                                <asvg:svgBlip xmlns:asvg="http://schemas.microsoft.com/office/drawing/2016/SVG/main" r:embed="rId2"/>
                              </a:ext>
                            </a:extLst>
                          </a:blip>
                        </a:buBlip>
                      </a:pPr>
                      <a:r>
                        <a:rPr lang="en-US" sz="1800" kern="1200">
                          <a:solidFill>
                            <a:schemeClr val="tx1"/>
                          </a:solidFill>
                          <a:effectLst/>
                          <a:latin typeface="+mn-lt"/>
                          <a:ea typeface="+mn-ea"/>
                          <a:cs typeface="+mn-cs"/>
                          <a:hlinkClick r:id="rId4"/>
                        </a:rPr>
                        <a:t>The Future of Work Starts with Pluralsight</a:t>
                      </a:r>
                      <a:r>
                        <a:rPr lang="en-US" sz="1800" kern="1200">
                          <a:solidFill>
                            <a:schemeClr val="tx1"/>
                          </a:solidFill>
                          <a:effectLst/>
                          <a:latin typeface="+mn-lt"/>
                          <a:ea typeface="+mn-ea"/>
                          <a:cs typeface="+mn-cs"/>
                        </a:rPr>
                        <a:t>  (~30 sec)</a:t>
                      </a:r>
                    </a:p>
                    <a:p>
                      <a:pPr marL="285750" lvl="0" indent="-285750">
                        <a:buClr>
                          <a:srgbClr val="920075"/>
                        </a:buClr>
                        <a:buFontTx/>
                        <a:buBlip>
                          <a:blip>
                            <a:extLst>
                              <a:ext uri="{96DAC541-7B7A-43D3-8B79-37D633B846F1}">
                                <asvg:svgBlip xmlns:asvg="http://schemas.microsoft.com/office/drawing/2016/SVG/main" r:embed="rId2"/>
                              </a:ext>
                            </a:extLst>
                          </a:blip>
                        </a:buBlip>
                      </a:pPr>
                      <a:r>
                        <a:rPr lang="en-US" sz="1800" kern="1200">
                          <a:solidFill>
                            <a:schemeClr val="tx1"/>
                          </a:solidFill>
                          <a:effectLst/>
                          <a:latin typeface="+mn-lt"/>
                          <a:ea typeface="+mn-ea"/>
                          <a:cs typeface="+mn-cs"/>
                          <a:hlinkClick r:id="rId5"/>
                        </a:rPr>
                        <a:t>Learner Story: How Pluralsight Changed a Career </a:t>
                      </a:r>
                      <a:r>
                        <a:rPr lang="en-US" sz="1800" kern="1200">
                          <a:solidFill>
                            <a:schemeClr val="tx1"/>
                          </a:solidFill>
                          <a:effectLst/>
                          <a:latin typeface="+mn-lt"/>
                          <a:ea typeface="+mn-ea"/>
                          <a:cs typeface="+mn-cs"/>
                        </a:rPr>
                        <a:t>(~2 min)</a:t>
                      </a:r>
                    </a:p>
                    <a:p>
                      <a:pPr marL="285750" lvl="0" indent="-285750">
                        <a:buClr>
                          <a:srgbClr val="920075"/>
                        </a:buClr>
                        <a:buFontTx/>
                        <a:buBlip>
                          <a:blip>
                            <a:extLst>
                              <a:ext uri="{96DAC541-7B7A-43D3-8B79-37D633B846F1}">
                                <asvg:svgBlip xmlns:asvg="http://schemas.microsoft.com/office/drawing/2016/SVG/main" r:embed="rId2"/>
                              </a:ext>
                            </a:extLst>
                          </a:blip>
                        </a:buBlip>
                      </a:pPr>
                      <a:r>
                        <a:rPr lang="en-US" sz="1800" kern="1200">
                          <a:solidFill>
                            <a:schemeClr val="tx1"/>
                          </a:solidFill>
                          <a:effectLst/>
                          <a:latin typeface="+mn-lt"/>
                          <a:ea typeface="+mn-ea"/>
                          <a:cs typeface="+mn-cs"/>
                          <a:hlinkClick r:id="rId6"/>
                        </a:rPr>
                        <a:t>Accelerating Innovation through Tech Skills</a:t>
                      </a:r>
                      <a:r>
                        <a:rPr lang="en-US" sz="1800" kern="1200">
                          <a:solidFill>
                            <a:schemeClr val="tx1"/>
                          </a:solidFill>
                          <a:effectLst/>
                          <a:latin typeface="+mn-lt"/>
                          <a:ea typeface="+mn-ea"/>
                          <a:cs typeface="+mn-cs"/>
                        </a:rPr>
                        <a:t>  (~6 min)</a:t>
                      </a:r>
                    </a:p>
                    <a:p>
                      <a:pPr marL="285750" lvl="0" indent="-285750">
                        <a:buClr>
                          <a:srgbClr val="920075"/>
                        </a:buClr>
                        <a:buFontTx/>
                        <a:buBlip>
                          <a:blip>
                            <a:extLst>
                              <a:ext uri="{96DAC541-7B7A-43D3-8B79-37D633B846F1}">
                                <asvg:svgBlip xmlns:asvg="http://schemas.microsoft.com/office/drawing/2016/SVG/main" r:embed="rId2"/>
                              </a:ext>
                            </a:extLst>
                          </a:blip>
                        </a:buBlip>
                      </a:pPr>
                      <a:r>
                        <a:rPr lang="en-US" sz="1800" kern="1200">
                          <a:solidFill>
                            <a:schemeClr val="tx1"/>
                          </a:solidFill>
                          <a:effectLst/>
                          <a:latin typeface="+mn-lt"/>
                          <a:ea typeface="+mn-ea"/>
                          <a:cs typeface="+mn-cs"/>
                          <a:hlinkClick r:id="rId7"/>
                        </a:rPr>
                        <a:t>Feature Clips &amp; Platform Demo</a:t>
                      </a:r>
                      <a:r>
                        <a:rPr lang="en-US" sz="1800" kern="1200">
                          <a:solidFill>
                            <a:schemeClr val="tx1"/>
                          </a:solidFill>
                          <a:effectLst/>
                          <a:latin typeface="+mn-lt"/>
                          <a:ea typeface="+mn-ea"/>
                          <a:cs typeface="+mn-cs"/>
                        </a:rPr>
                        <a:t>  (various)</a:t>
                      </a:r>
                    </a:p>
                    <a:p>
                      <a:pPr marL="285750" lvl="0" indent="-285750">
                        <a:buClr>
                          <a:srgbClr val="920075"/>
                        </a:buClr>
                        <a:buFontTx/>
                        <a:buBlip>
                          <a:blip>
                            <a:extLst>
                              <a:ext uri="{96DAC541-7B7A-43D3-8B79-37D633B846F1}">
                                <asvg:svgBlip xmlns:asvg="http://schemas.microsoft.com/office/drawing/2016/SVG/main" r:embed="rId2"/>
                              </a:ext>
                            </a:extLst>
                          </a:blip>
                        </a:buBlip>
                      </a:pPr>
                      <a:r>
                        <a:rPr lang="en-US" sz="1800" kern="1200">
                          <a:solidFill>
                            <a:schemeClr val="tx1"/>
                          </a:solidFill>
                          <a:effectLst/>
                          <a:latin typeface="+mn-lt"/>
                          <a:ea typeface="+mn-ea"/>
                          <a:cs typeface="+mn-cs"/>
                          <a:hlinkClick r:id="rId8"/>
                        </a:rPr>
                        <a:t>Build Technology Skills and Grow Your Career</a:t>
                      </a:r>
                      <a:r>
                        <a:rPr lang="en-US" sz="1800" kern="1200">
                          <a:solidFill>
                            <a:schemeClr val="tx1"/>
                          </a:solidFill>
                          <a:effectLst/>
                          <a:latin typeface="+mn-lt"/>
                          <a:ea typeface="+mn-ea"/>
                          <a:cs typeface="+mn-cs"/>
                        </a:rPr>
                        <a:t>  (~1 min)</a:t>
                      </a:r>
                    </a:p>
                    <a:p>
                      <a:pPr marL="285750" lvl="0" indent="-285750">
                        <a:buClr>
                          <a:srgbClr val="920075"/>
                        </a:buClr>
                        <a:buFontTx/>
                        <a:buBlip>
                          <a:blip>
                            <a:extLst>
                              <a:ext uri="{96DAC541-7B7A-43D3-8B79-37D633B846F1}">
                                <asvg:svgBlip xmlns:asvg="http://schemas.microsoft.com/office/drawing/2016/SVG/main" r:embed="rId2"/>
                              </a:ext>
                            </a:extLst>
                          </a:blip>
                        </a:buBlip>
                      </a:pPr>
                      <a:r>
                        <a:rPr lang="en-US" sz="1800" kern="1200">
                          <a:solidFill>
                            <a:schemeClr val="tx1"/>
                          </a:solidFill>
                          <a:effectLst/>
                          <a:latin typeface="+mn-lt"/>
                          <a:ea typeface="+mn-ea"/>
                          <a:cs typeface="+mn-cs"/>
                          <a:hlinkClick r:id="rId9"/>
                        </a:rPr>
                        <a:t>Pluralsight: The Technology Learning Platform</a:t>
                      </a:r>
                      <a:r>
                        <a:rPr lang="en-US" sz="1800" kern="1200">
                          <a:solidFill>
                            <a:schemeClr val="tx1"/>
                          </a:solidFill>
                          <a:effectLst/>
                          <a:latin typeface="+mn-lt"/>
                          <a:ea typeface="+mn-ea"/>
                          <a:cs typeface="+mn-cs"/>
                        </a:rPr>
                        <a:t>  (~2 min)</a:t>
                      </a:r>
                    </a:p>
                    <a:p>
                      <a:pPr marL="285750" indent="-285750">
                        <a:buClr>
                          <a:srgbClr val="920075"/>
                        </a:buClr>
                        <a:buFontTx/>
                        <a:buBlip>
                          <a:blip>
                            <a:extLst>
                              <a:ext uri="{96DAC541-7B7A-43D3-8B79-37D633B846F1}">
                                <asvg:svgBlip xmlns:asvg="http://schemas.microsoft.com/office/drawing/2016/SVG/main" r:embed="rId2"/>
                              </a:ext>
                            </a:extLst>
                          </a:blip>
                        </a:buBlip>
                      </a:pPr>
                      <a:r>
                        <a:rPr lang="en-US" sz="1800" kern="1200">
                          <a:solidFill>
                            <a:schemeClr val="tx1"/>
                          </a:solidFill>
                          <a:effectLst/>
                          <a:latin typeface="+mn-lt"/>
                          <a:ea typeface="+mn-ea"/>
                          <a:cs typeface="+mn-cs"/>
                          <a:hlinkClick r:id="rId10"/>
                        </a:rPr>
                        <a:t>Dive Into Pluralsight: The Technology Skills Platform</a:t>
                      </a:r>
                      <a:r>
                        <a:rPr lang="en-US" sz="1800" kern="1200">
                          <a:solidFill>
                            <a:schemeClr val="tx1"/>
                          </a:solidFill>
                          <a:effectLst/>
                          <a:latin typeface="+mn-lt"/>
                          <a:ea typeface="+mn-ea"/>
                          <a:cs typeface="+mn-cs"/>
                        </a:rPr>
                        <a:t>  (~3 min)</a:t>
                      </a:r>
                      <a:endParaRPr lang="en-US" sz="1800">
                        <a:solidFill>
                          <a:srgbClr val="2D3A55"/>
                        </a:solidFill>
                        <a:effectLst/>
                        <a:latin typeface="Roboto" panose="02000000000000000000" pitchFamily="2" charset="0"/>
                        <a:ea typeface="Roboto" panose="02000000000000000000" pitchFamily="2" charset="0"/>
                        <a:cs typeface="Calibri" panose="020F0502020204030204" pitchFamily="34" charset="0"/>
                      </a:endParaRPr>
                    </a:p>
                  </a:txBody>
                  <a:tcPr marL="70974" marR="50696" marT="50696" marB="50696">
                    <a:lnL>
                      <a:noFill/>
                    </a:lnL>
                    <a:lnR w="12700" cap="flat" cmpd="sng" algn="ctr">
                      <a:solidFill>
                        <a:srgbClr val="920075"/>
                      </a:solidFill>
                      <a:prstDash val="solid"/>
                      <a:round/>
                      <a:headEnd type="none" w="med" len="med"/>
                      <a:tailEnd type="none" w="med" len="med"/>
                    </a:lnR>
                    <a:lnT>
                      <a:noFill/>
                    </a:lnT>
                    <a:lnB>
                      <a:noFill/>
                    </a:lnB>
                    <a:solidFill>
                      <a:srgbClr val="F7F9FC"/>
                    </a:solidFill>
                  </a:tcPr>
                </a:tc>
                <a:tc>
                  <a:txBody>
                    <a:bodyPr/>
                    <a:lstStyle/>
                    <a:p>
                      <a:pPr marL="0" marR="0" algn="l" defTabSz="914400" rtl="0" eaLnBrk="1" latinLnBrk="0" hangingPunct="1">
                        <a:spcAft>
                          <a:spcPts val="350"/>
                        </a:spcAft>
                        <a:buNone/>
                      </a:pPr>
                      <a:endParaRPr lang="en-US" sz="1800" kern="1200" dirty="0">
                        <a:solidFill>
                          <a:srgbClr val="2D3A55"/>
                        </a:solidFill>
                        <a:effectLst/>
                        <a:latin typeface="Roboto" panose="02000000000000000000" pitchFamily="2" charset="0"/>
                        <a:ea typeface="Roboto" panose="02000000000000000000" pitchFamily="2" charset="0"/>
                        <a:cs typeface="+mn-cs"/>
                      </a:endParaRPr>
                    </a:p>
                  </a:txBody>
                  <a:tcPr marL="70974" marR="70974" marT="50696" marB="50696">
                    <a:lnL w="12700" cap="flat" cmpd="sng" algn="ctr">
                      <a:solidFill>
                        <a:srgbClr val="920075"/>
                      </a:solidFill>
                      <a:prstDash val="solid"/>
                      <a:round/>
                      <a:headEnd type="none" w="med" len="med"/>
                      <a:tailEnd type="none" w="med" len="med"/>
                    </a:lnL>
                    <a:lnR>
                      <a:noFill/>
                    </a:lnR>
                    <a:lnT>
                      <a:noFill/>
                    </a:lnT>
                    <a:lnB>
                      <a:noFill/>
                    </a:lnB>
                    <a:solidFill>
                      <a:srgbClr val="FAFBFC"/>
                    </a:solidFill>
                  </a:tcPr>
                </a:tc>
                <a:extLst>
                  <a:ext uri="{0D108BD9-81ED-4DB2-BD59-A6C34878D82A}">
                    <a16:rowId xmlns:a16="http://schemas.microsoft.com/office/drawing/2014/main" val="1363786593"/>
                  </a:ext>
                </a:extLst>
              </a:tr>
            </a:tbl>
          </a:graphicData>
        </a:graphic>
      </p:graphicFrame>
      <p:pic>
        <p:nvPicPr>
          <p:cNvPr id="6" name="Picture 5" descr="Watch vidios, Watch for your activation email from pluralsight and log in, Take your Skill benchmark and plan your personalized learning path">
            <a:extLst>
              <a:ext uri="{FF2B5EF4-FFF2-40B4-BE49-F238E27FC236}">
                <a16:creationId xmlns:a16="http://schemas.microsoft.com/office/drawing/2014/main" id="{093E1C02-AB94-1B41-2595-304DC390F2BB}"/>
              </a:ext>
            </a:extLst>
          </p:cNvPr>
          <p:cNvPicPr>
            <a:picLocks noChangeAspect="1"/>
          </p:cNvPicPr>
          <p:nvPr/>
        </p:nvPicPr>
        <p:blipFill>
          <a:blip r:embed="rId11"/>
          <a:stretch>
            <a:fillRect/>
          </a:stretch>
        </p:blipFill>
        <p:spPr>
          <a:xfrm>
            <a:off x="6268212" y="1890903"/>
            <a:ext cx="11352276" cy="3666744"/>
          </a:xfrm>
          <a:prstGeom prst="rect">
            <a:avLst/>
          </a:prstGeom>
        </p:spPr>
      </p:pic>
    </p:spTree>
    <p:extLst>
      <p:ext uri="{BB962C8B-B14F-4D97-AF65-F5344CB8AC3E}">
        <p14:creationId xmlns:p14="http://schemas.microsoft.com/office/powerpoint/2010/main" val="2287266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9F47C2-5E32-90B2-1E74-D1B15F49BE64}"/>
              </a:ext>
            </a:extLst>
          </p:cNvPr>
          <p:cNvSpPr txBox="1">
            <a:spLocks noGrp="1"/>
          </p:cNvSpPr>
          <p:nvPr>
            <p:ph type="title" idx="4294967295"/>
          </p:nvPr>
        </p:nvSpPr>
        <p:spPr>
          <a:xfrm>
            <a:off x="1070516" y="2134058"/>
            <a:ext cx="609797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14041">
                    <a:lumMod val="50000"/>
                  </a:srgbClr>
                </a:solidFill>
                <a:effectLst/>
                <a:uLnTx/>
                <a:uFillTx/>
                <a:latin typeface="Roboto" panose="02000000000000000000" pitchFamily="2" charset="0"/>
                <a:ea typeface="Roboto" panose="02000000000000000000" pitchFamily="2" charset="0"/>
                <a:cs typeface="+mj-cs"/>
              </a:rPr>
              <a:t>ISO Meeting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a:xfrm>
            <a:off x="933503" y="3281398"/>
            <a:ext cx="6478973" cy="1119580"/>
          </a:xfrm>
        </p:spPr>
        <p:txBody>
          <a:bodyPr/>
          <a:lstStyle/>
          <a:p>
            <a:r>
              <a:rPr lang="en-US"/>
              <a:t>Software Value-Add Reseller (VAR) VA-260316 Contracts</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a:xfrm>
            <a:off x="1070516" y="4572000"/>
            <a:ext cx="5989985" cy="1119580"/>
          </a:xfrm>
        </p:spPr>
        <p:txBody>
          <a:bodyPr/>
          <a:lstStyle/>
          <a:p>
            <a:r>
              <a:rPr lang="en-US"/>
              <a:t>Gregory Brown, Category Manager – Software and Other IT Solutions</a:t>
            </a:r>
          </a:p>
          <a:p>
            <a:r>
              <a:rPr lang="en-US"/>
              <a:t>Jeanne C. Mertens, Contract Manager – Software VAR</a:t>
            </a:r>
          </a:p>
          <a:p>
            <a:endParaRPr lang="en-US"/>
          </a:p>
        </p:txBody>
      </p:sp>
    </p:spTree>
    <p:extLst>
      <p:ext uri="{BB962C8B-B14F-4D97-AF65-F5344CB8AC3E}">
        <p14:creationId xmlns:p14="http://schemas.microsoft.com/office/powerpoint/2010/main" val="2420161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61EA-6E5B-5A71-1766-7B81E99F5227}"/>
              </a:ext>
            </a:extLst>
          </p:cNvPr>
          <p:cNvSpPr>
            <a:spLocks noGrp="1"/>
          </p:cNvSpPr>
          <p:nvPr>
            <p:ph type="title"/>
          </p:nvPr>
        </p:nvSpPr>
        <p:spPr>
          <a:xfrm>
            <a:off x="838200" y="439780"/>
            <a:ext cx="10515600" cy="1325563"/>
          </a:xfrm>
        </p:spPr>
        <p:txBody>
          <a:bodyPr/>
          <a:lstStyle/>
          <a:p>
            <a:r>
              <a:rPr kumimoji="0" lang="en-US" sz="4000" b="1" i="0" u="none" strike="noStrike" kern="1200" cap="none" spc="0" normalizeH="0" baseline="0" noProof="0">
                <a:ln>
                  <a:noFill/>
                </a:ln>
                <a:effectLst/>
                <a:uLnTx/>
                <a:uFillTx/>
              </a:rPr>
              <a:t>Software VAR Contract Awards </a:t>
            </a:r>
            <a:endParaRPr lang="en-US" sz="4000"/>
          </a:p>
        </p:txBody>
      </p:sp>
      <p:sp>
        <p:nvSpPr>
          <p:cNvPr id="3" name="Content Placeholder 2">
            <a:extLst>
              <a:ext uri="{FF2B5EF4-FFF2-40B4-BE49-F238E27FC236}">
                <a16:creationId xmlns:a16="http://schemas.microsoft.com/office/drawing/2014/main" id="{5DF3528F-00B2-A704-CC2E-3887DDAD0A3D}"/>
              </a:ext>
            </a:extLst>
          </p:cNvPr>
          <p:cNvSpPr>
            <a:spLocks noGrp="1"/>
          </p:cNvSpPr>
          <p:nvPr>
            <p:ph idx="1"/>
          </p:nvPr>
        </p:nvSpPr>
        <p:spPr>
          <a:xfrm>
            <a:off x="838200" y="1498059"/>
            <a:ext cx="10515600" cy="4601183"/>
          </a:xfrm>
        </p:spPr>
        <p:txBody>
          <a:bodyPr/>
          <a:lstStyle/>
          <a:p>
            <a:pPr marL="0" marR="0" lvl="0" indent="0" algn="l" defTabSz="914400" rtl="0" eaLnBrk="1" fontAlgn="auto" latinLnBrk="0" hangingPunct="1">
              <a:lnSpc>
                <a:spcPct val="100000"/>
              </a:lnSpc>
              <a:spcBef>
                <a:spcPts val="1000"/>
              </a:spcBef>
              <a:spcAft>
                <a:spcPts val="1200"/>
              </a:spcAft>
              <a:buClr>
                <a:srgbClr val="920075"/>
              </a:buClr>
              <a:buSzTx/>
              <a:buNone/>
              <a:tabLst/>
              <a:defRPr/>
            </a:pPr>
            <a:r>
              <a:rPr kumimoji="0" lang="en-US" sz="22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The following seven suppliers have been awarded a Software VAR contract:</a:t>
            </a:r>
          </a:p>
          <a:p>
            <a:pPr lvl="1">
              <a:spcBef>
                <a:spcPts val="600"/>
              </a:spcBef>
            </a:pPr>
            <a:r>
              <a:rPr lang="en-US" sz="2000" b="0"/>
              <a:t>CAS Severn, Inc.; (Small)</a:t>
            </a:r>
          </a:p>
          <a:p>
            <a:pPr lvl="1">
              <a:spcBef>
                <a:spcPts val="1000"/>
              </a:spcBef>
            </a:pPr>
            <a:r>
              <a:rPr lang="en-US" sz="2000" b="0"/>
              <a:t>Daly Computers, Inc.</a:t>
            </a:r>
          </a:p>
          <a:p>
            <a:pPr lvl="1">
              <a:spcBef>
                <a:spcPts val="1000"/>
              </a:spcBef>
            </a:pPr>
            <a:r>
              <a:rPr lang="en-US" sz="2000" b="0"/>
              <a:t>Optiv Security, Inc.</a:t>
            </a:r>
          </a:p>
          <a:p>
            <a:pPr lvl="1">
              <a:spcBef>
                <a:spcPts val="1000"/>
              </a:spcBef>
            </a:pPr>
            <a:r>
              <a:rPr lang="en-US" sz="2000" b="0" err="1"/>
              <a:t>ThunderCat</a:t>
            </a:r>
            <a:r>
              <a:rPr lang="en-US" sz="2000" b="0"/>
              <a:t> Technology, LLC;  (Small, Service-Disabled Veteran-Owned)</a:t>
            </a:r>
          </a:p>
          <a:p>
            <a:pPr lvl="1">
              <a:spcBef>
                <a:spcPts val="1000"/>
              </a:spcBef>
            </a:pPr>
            <a:r>
              <a:rPr lang="en-US" sz="2000" b="0"/>
              <a:t>Triad Technology Partners, Inc.;  (Small, Women-Owned)</a:t>
            </a:r>
          </a:p>
          <a:p>
            <a:pPr lvl="1">
              <a:spcBef>
                <a:spcPts val="1000"/>
              </a:spcBef>
              <a:buClr>
                <a:srgbClr val="920075"/>
              </a:buClr>
              <a:defRPr/>
            </a:pPr>
            <a:r>
              <a:rPr lang="en-US" sz="2000" b="0"/>
              <a:t>Vertosoft</a:t>
            </a: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 (Small)</a:t>
            </a:r>
            <a:endParaRPr lang="en-US" sz="2000" b="0"/>
          </a:p>
          <a:p>
            <a:pPr lvl="1">
              <a:spcBef>
                <a:spcPts val="1000"/>
              </a:spcBef>
              <a:spcAft>
                <a:spcPts val="1200"/>
              </a:spcAft>
            </a:pPr>
            <a:r>
              <a:rPr lang="en-US" sz="2000" b="0"/>
              <a:t>Vinsys Information Technology, Inc.; (Small/Micro, Minority-Owned)</a:t>
            </a:r>
          </a:p>
          <a:p>
            <a:pPr marL="0" lvl="0" indent="0">
              <a:spcAft>
                <a:spcPts val="1200"/>
              </a:spcAft>
              <a:buNone/>
            </a:pPr>
            <a:r>
              <a:rPr lang="en-US" sz="2200">
                <a:solidFill>
                  <a:srgbClr val="414041"/>
                </a:solidFill>
              </a:rPr>
              <a:t>COTS VA-180917 contracts have been extended until May 31, 2026, for transition.</a:t>
            </a:r>
          </a:p>
          <a:p>
            <a:pPr marL="0" lvl="0" indent="0">
              <a:spcAft>
                <a:spcPts val="1200"/>
              </a:spcAft>
              <a:buNone/>
            </a:pPr>
            <a:r>
              <a:rPr lang="en-US" sz="2200">
                <a:solidFill>
                  <a:srgbClr val="414041"/>
                </a:solidFill>
              </a:rPr>
              <a:t>Software VAR VA-260316 contracts live on VITA’s portal and </a:t>
            </a:r>
            <a:r>
              <a:rPr lang="en-US" sz="2200" err="1">
                <a:solidFill>
                  <a:srgbClr val="414041"/>
                </a:solidFill>
              </a:rPr>
              <a:t>eVA</a:t>
            </a:r>
            <a:r>
              <a:rPr lang="en-US" sz="2200">
                <a:solidFill>
                  <a:srgbClr val="414041"/>
                </a:solidFill>
              </a:rPr>
              <a:t> May 1, 2026.</a:t>
            </a:r>
            <a:endParaRPr lang="en-US" b="0"/>
          </a:p>
          <a:p>
            <a:pPr lvl="0"/>
            <a:endParaRPr lang="en-US" b="0"/>
          </a:p>
          <a:p>
            <a:endParaRPr lang="en-US"/>
          </a:p>
        </p:txBody>
      </p:sp>
    </p:spTree>
    <p:extLst>
      <p:ext uri="{BB962C8B-B14F-4D97-AF65-F5344CB8AC3E}">
        <p14:creationId xmlns:p14="http://schemas.microsoft.com/office/powerpoint/2010/main" val="2577207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9A1D5-7A14-BCA5-D7C3-55EE6FCEB9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E5E14-2F51-529E-8F98-12D6C9672A6E}"/>
              </a:ext>
            </a:extLst>
          </p:cNvPr>
          <p:cNvSpPr>
            <a:spLocks noGrp="1"/>
          </p:cNvSpPr>
          <p:nvPr>
            <p:ph type="title"/>
          </p:nvPr>
        </p:nvSpPr>
        <p:spPr>
          <a:xfrm>
            <a:off x="838200" y="681036"/>
            <a:ext cx="10515600" cy="822643"/>
          </a:xfrm>
        </p:spPr>
        <p:txBody>
          <a:bodyPr/>
          <a:lstStyle/>
          <a:p>
            <a:pPr marL="0" marR="0" lvl="0" indent="0" defTabSz="914400" rtl="0" eaLnBrk="1" fontAlgn="auto" latinLnBrk="0" hangingPunct="1">
              <a:lnSpc>
                <a:spcPct val="90000"/>
              </a:lnSpc>
              <a:spcBef>
                <a:spcPct val="0"/>
              </a:spcBef>
              <a:spcAft>
                <a:spcPts val="0"/>
              </a:spcAft>
              <a:tabLst/>
              <a:defRPr/>
            </a:pPr>
            <a:r>
              <a:rPr kumimoji="0" lang="en-US" sz="4000" b="1" i="0" u="none" strike="noStrike" kern="1200" cap="none" spc="0" normalizeH="0" baseline="0" noProof="0">
                <a:ln>
                  <a:noFill/>
                </a:ln>
                <a:effectLst/>
                <a:uLnTx/>
                <a:uFillTx/>
                <a:latin typeface="Roboto" panose="02000000000000000000" pitchFamily="2" charset="0"/>
                <a:ea typeface="Roboto" panose="02000000000000000000" pitchFamily="2" charset="0"/>
                <a:cs typeface="Poppins"/>
              </a:rPr>
              <a:t>Software Value-Add Reseller</a:t>
            </a:r>
            <a:r>
              <a:rPr kumimoji="0" lang="en-US" sz="4000" b="1" i="0" u="none" strike="noStrike" kern="1200" cap="none" spc="0" normalizeH="0" baseline="0" noProof="0">
                <a:ln>
                  <a:noFill/>
                </a:ln>
                <a:effectLst/>
                <a:uLnTx/>
                <a:uFillTx/>
                <a:latin typeface="Roboto" panose="02000000000000000000" pitchFamily="2" charset="0"/>
                <a:ea typeface="Roboto" panose="02000000000000000000" pitchFamily="2" charset="0"/>
                <a:cs typeface="+mj-cs"/>
              </a:rPr>
              <a:t> </a:t>
            </a:r>
            <a:br>
              <a:rPr kumimoji="0" lang="en-US" sz="5400" b="1" i="0" u="none" strike="noStrike" kern="1200" cap="none" spc="0" normalizeH="0" baseline="0" noProof="0">
                <a:ln>
                  <a:noFill/>
                </a:ln>
                <a:solidFill>
                  <a:srgbClr val="262626"/>
                </a:solidFill>
                <a:effectLst/>
                <a:uLnTx/>
                <a:uFillTx/>
                <a:latin typeface="Century Gothic" panose="020F0302020204030204"/>
                <a:ea typeface="+mn-ea"/>
                <a:cs typeface="+mn-cs"/>
              </a:rPr>
            </a:br>
            <a:endParaRPr lang="en-US"/>
          </a:p>
        </p:txBody>
      </p:sp>
      <p:sp>
        <p:nvSpPr>
          <p:cNvPr id="3" name="Content Placeholder 2">
            <a:extLst>
              <a:ext uri="{FF2B5EF4-FFF2-40B4-BE49-F238E27FC236}">
                <a16:creationId xmlns:a16="http://schemas.microsoft.com/office/drawing/2014/main" id="{633CD505-B038-527C-F877-A22E73DF012F}"/>
              </a:ext>
            </a:extLst>
          </p:cNvPr>
          <p:cNvSpPr>
            <a:spLocks noGrp="1"/>
          </p:cNvSpPr>
          <p:nvPr>
            <p:ph sz="half" idx="1"/>
          </p:nvPr>
        </p:nvSpPr>
        <p:spPr>
          <a:xfrm>
            <a:off x="838200" y="1040860"/>
            <a:ext cx="10515600" cy="5136104"/>
          </a:xfrm>
        </p:spPr>
        <p: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b="1" i="0" u="none" strike="noStrike" kern="1200" cap="none" spc="0" normalizeH="0" baseline="0" noProof="0">
                <a:ln>
                  <a:noFill/>
                </a:ln>
                <a:effectLst/>
                <a:uLnTx/>
                <a:uFillTx/>
                <a:cs typeface="Poppins"/>
              </a:rPr>
              <a:t>Scope:</a:t>
            </a:r>
          </a:p>
          <a:p>
            <a:pPr marL="0" marR="0" lvl="0" indent="0" algn="l" defTabSz="914400" rtl="0" eaLnBrk="1" fontAlgn="auto" latinLnBrk="0" hangingPunct="1">
              <a:lnSpc>
                <a:spcPct val="100000"/>
              </a:lnSpc>
              <a:spcBef>
                <a:spcPts val="0"/>
              </a:spcBef>
              <a:buClrTx/>
              <a:buSzTx/>
              <a:buFontTx/>
              <a:buNone/>
              <a:tabLst/>
              <a:defRPr/>
            </a:pPr>
            <a:r>
              <a:rPr kumimoji="0" lang="en-US" sz="1600" b="1" i="0" u="none" strike="noStrike" kern="1200" cap="none" spc="0" normalizeH="0" baseline="0" noProof="0">
                <a:ln>
                  <a:noFill/>
                </a:ln>
                <a:effectLst/>
                <a:uLnTx/>
                <a:uFillTx/>
                <a:cs typeface="Poppins"/>
              </a:rPr>
              <a:t>1,300+ publisher/software options, licenses for application software products for specific business functions :</a:t>
            </a:r>
            <a:endParaRPr kumimoji="0" lang="en-US" sz="1600" b="1" i="0" u="none" strike="noStrike" kern="1200" cap="none" spc="0" normalizeH="0" baseline="0" noProof="0">
              <a:ln>
                <a:noFill/>
              </a:ln>
              <a:effectLst/>
              <a:uLnTx/>
              <a:uFillTx/>
              <a:latin typeface="Roboto" panose="02000000000000000000" pitchFamily="2" charset="0"/>
              <a:ea typeface="Roboto" panose="02000000000000000000" pitchFamily="2" charset="0"/>
              <a:cs typeface="Poppins"/>
            </a:endParaRPr>
          </a:p>
          <a:p>
            <a:pPr marL="228600" marR="0" lvl="0" indent="-228600" algn="l" defTabSz="914400" rtl="0" eaLnBrk="1" fontAlgn="auto" latinLnBrk="0" hangingPunct="1">
              <a:lnSpc>
                <a:spcPct val="90000"/>
              </a:lnSpc>
              <a:spcBef>
                <a:spcPts val="0"/>
              </a:spcBef>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Commercial Off The Shelf (COTS) </a:t>
            </a:r>
          </a:p>
          <a:p>
            <a:pPr marL="228600" marR="0" lvl="0" indent="-228600" algn="l" defTabSz="914400" rtl="0" eaLnBrk="1" fontAlgn="auto" latinLnBrk="0" hangingPunct="1">
              <a:lnSpc>
                <a:spcPct val="90000"/>
              </a:lnSpc>
              <a:spcBef>
                <a:spcPts val="0"/>
              </a:spcBef>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Modified Off The Shelf (MOTS)</a:t>
            </a:r>
          </a:p>
          <a:p>
            <a:pPr marL="228600" marR="0" lvl="0" indent="-228600" algn="l" defTabSz="914400" rtl="0" eaLnBrk="1" fontAlgn="auto" latinLnBrk="0" hangingPunct="1">
              <a:lnSpc>
                <a:spcPct val="90000"/>
              </a:lnSpc>
              <a:spcBef>
                <a:spcPts val="0"/>
              </a:spcBef>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Software as a Service (SaaS)</a:t>
            </a:r>
          </a:p>
          <a:p>
            <a:pPr marL="228600" marR="0" lvl="0" indent="-228600" algn="l" defTabSz="914400" rtl="0" eaLnBrk="1" fontAlgn="auto" latinLnBrk="0" hangingPunct="1">
              <a:lnSpc>
                <a:spcPct val="90000"/>
              </a:lnSpc>
              <a:spcBef>
                <a:spcPts val="0"/>
              </a:spcBef>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Cloud-based or on-premise delivery</a:t>
            </a:r>
          </a:p>
          <a:p>
            <a:pPr marL="228600" marR="0" lvl="0" indent="-228600" algn="l" defTabSz="914400" rtl="0" eaLnBrk="1" fontAlgn="auto" latinLnBrk="0" hangingPunct="1">
              <a:lnSpc>
                <a:spcPct val="90000"/>
              </a:lnSpc>
              <a:spcBef>
                <a:spcPts val="0"/>
              </a:spcBef>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Development platforms (Low-code, No-code)</a:t>
            </a:r>
          </a:p>
          <a:p>
            <a:pPr marL="228600" marR="0" lvl="0" indent="-228600" algn="l" defTabSz="914400" rtl="0" eaLnBrk="1" fontAlgn="auto" latinLnBrk="0" hangingPunct="1">
              <a:lnSpc>
                <a:spcPct val="90000"/>
              </a:lnSpc>
              <a:spcBef>
                <a:spcPts val="0"/>
              </a:spcBef>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Use by public bodies, but excludes joint efforts across multiple public bodies</a:t>
            </a:r>
          </a:p>
          <a:p>
            <a:pPr marL="228600" marR="0" lvl="0" indent="-228600" algn="l" defTabSz="914400" rtl="0" eaLnBrk="1" fontAlgn="auto" latinLnBrk="0" hangingPunct="1">
              <a:lnSpc>
                <a:spcPct val="90000"/>
              </a:lnSpc>
              <a:spcBef>
                <a:spcPts val="0"/>
              </a:spcBef>
              <a:spcAft>
                <a:spcPts val="1200"/>
              </a:spcAft>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Software to support VITA's delivery of enterprise solutions or services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cs typeface="Poppins"/>
              </a:rPr>
              <a:t>Professional services to include: </a:t>
            </a:r>
            <a:endParaRPr kumimoji="0" lang="en-US" sz="1600" b="1" i="0" u="none" strike="noStrike" kern="1200" cap="none" spc="0" normalizeH="0" baseline="0" noProof="0">
              <a:ln>
                <a:noFill/>
              </a:ln>
              <a:effectLst/>
              <a:uLnTx/>
              <a:uFillTx/>
              <a:latin typeface="Roboto" panose="02000000000000000000" pitchFamily="2" charset="0"/>
              <a:ea typeface="Roboto" panose="02000000000000000000" pitchFamily="2" charset="0"/>
              <a:cs typeface="Poppins"/>
            </a:endParaRPr>
          </a:p>
          <a:p>
            <a:pPr marL="228600" marR="0" lvl="0" indent="-228600" algn="l" defTabSz="914400" rtl="0" eaLnBrk="1" fontAlgn="auto" latinLnBrk="0" hangingPunct="1">
              <a:lnSpc>
                <a:spcPct val="90000"/>
              </a:lnSpc>
              <a:spcBef>
                <a:spcPts val="0"/>
              </a:spcBef>
              <a:spcAft>
                <a:spcPts val="1200"/>
              </a:spcAft>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Installation, implementation, integration, configuration and training when sold with licenses/subscriptions and provided directly by the software publisher </a:t>
            </a:r>
            <a:endParaRPr kumimoji="0" lang="en-US" sz="1400" b="0" i="0" u="none" strike="noStrike" kern="1200" cap="none" spc="0" normalizeH="0" baseline="0" noProof="0">
              <a:ln>
                <a:noFill/>
              </a:ln>
              <a:solidFill>
                <a:srgbClr val="262626"/>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cs typeface="Poppins"/>
              </a:rPr>
              <a:t>Maintenance services to include: </a:t>
            </a:r>
            <a:endParaRPr kumimoji="0" lang="en-US" sz="1600" b="1" i="0" u="none" strike="noStrike" kern="1200" cap="none" spc="0" normalizeH="0" baseline="0" noProof="0">
              <a:ln>
                <a:noFill/>
              </a:ln>
              <a:effectLst/>
              <a:uLnTx/>
              <a:uFillTx/>
              <a:latin typeface="Roboto" panose="02000000000000000000" pitchFamily="2" charset="0"/>
              <a:ea typeface="Roboto" panose="02000000000000000000" pitchFamily="2" charset="0"/>
              <a:cs typeface="Poppins"/>
            </a:endParaRPr>
          </a:p>
          <a:p>
            <a:pPr marL="228600" marR="0" lvl="0" indent="-228600" algn="l" defTabSz="914400" rtl="0" eaLnBrk="1" fontAlgn="auto" latinLnBrk="0" hangingPunct="1">
              <a:lnSpc>
                <a:spcPct val="90000"/>
              </a:lnSpc>
              <a:spcBef>
                <a:spcPts val="0"/>
              </a:spcBef>
              <a:spcAft>
                <a:spcPts val="1200"/>
              </a:spcAft>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Preventive and remedial and intended to ensure continued operation of the software, when sold by the supplier with licenses/subscriptions also sold by the supplier and provided or performed by the software publisher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cs typeface="Poppins"/>
              </a:rPr>
              <a:t>Managed cybersecurity </a:t>
            </a:r>
            <a:r>
              <a:rPr lang="en-US" sz="1600">
                <a:cs typeface="Poppins"/>
              </a:rPr>
              <a:t>s</a:t>
            </a:r>
            <a:r>
              <a:rPr kumimoji="0" lang="en-US" sz="1600" b="1" i="0" u="none" strike="noStrike" kern="1200" cap="none" spc="0" normalizeH="0" baseline="0" noProof="0" err="1">
                <a:ln>
                  <a:noFill/>
                </a:ln>
                <a:effectLst/>
                <a:uLnTx/>
                <a:uFillTx/>
                <a:cs typeface="Poppins"/>
              </a:rPr>
              <a:t>ervices</a:t>
            </a:r>
            <a:r>
              <a:rPr kumimoji="0" lang="en-US" sz="1600" b="1" i="0" u="none" strike="noStrike" kern="1200" cap="none" spc="0" normalizeH="0" baseline="0" noProof="0">
                <a:ln>
                  <a:noFill/>
                </a:ln>
                <a:effectLst/>
                <a:uLnTx/>
                <a:uFillTx/>
                <a:cs typeface="Poppins"/>
              </a:rPr>
              <a:t>:</a:t>
            </a:r>
            <a:endParaRPr kumimoji="0" lang="en-US" sz="1600" b="1" i="0" u="none" strike="noStrike" kern="1200" cap="none" spc="0" normalizeH="0" baseline="0" noProof="0">
              <a:ln>
                <a:noFill/>
              </a:ln>
              <a:effectLst/>
              <a:uLnTx/>
              <a:uFillTx/>
              <a:latin typeface="Roboto" panose="02000000000000000000" pitchFamily="2" charset="0"/>
              <a:ea typeface="Roboto" panose="02000000000000000000" pitchFamily="2" charset="0"/>
              <a:cs typeface="Poppins"/>
            </a:endParaRPr>
          </a:p>
          <a:p>
            <a:pPr marL="228600" marR="0" lvl="0" indent="-228600" algn="l" defTabSz="914400" rtl="0" eaLnBrk="1" fontAlgn="auto" latinLnBrk="0" hangingPunct="1">
              <a:lnSpc>
                <a:spcPct val="90000"/>
              </a:lnSpc>
              <a:spcBef>
                <a:spcPts val="0"/>
              </a:spcBef>
              <a:spcAft>
                <a:spcPts val="1200"/>
              </a:spcAft>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Specific to contract scope limitations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cs typeface="Poppins"/>
              </a:rPr>
              <a:t>Value add </a:t>
            </a:r>
            <a:r>
              <a:rPr lang="en-US" sz="1600">
                <a:cs typeface="Poppins"/>
              </a:rPr>
              <a:t>s</a:t>
            </a:r>
            <a:r>
              <a:rPr kumimoji="0" lang="en-US" sz="1600" b="1" i="0" u="none" strike="noStrike" kern="1200" cap="none" spc="0" normalizeH="0" baseline="0" noProof="0" err="1">
                <a:ln>
                  <a:noFill/>
                </a:ln>
                <a:effectLst/>
                <a:uLnTx/>
                <a:uFillTx/>
                <a:cs typeface="Poppins"/>
              </a:rPr>
              <a:t>ervices</a:t>
            </a:r>
            <a:r>
              <a:rPr kumimoji="0" lang="en-US" sz="1600" b="1" i="0" u="none" strike="noStrike" kern="1200" cap="none" spc="0" normalizeH="0" baseline="0" noProof="0">
                <a:ln>
                  <a:noFill/>
                </a:ln>
                <a:effectLst/>
                <a:uLnTx/>
                <a:uFillTx/>
                <a:cs typeface="Poppins"/>
              </a:rPr>
              <a:t> include:  </a:t>
            </a:r>
            <a:endParaRPr kumimoji="0" lang="en-US" sz="1600" b="1" i="0" u="none" strike="noStrike" kern="1200" cap="none" spc="0" normalizeH="0" baseline="0" noProof="0">
              <a:ln>
                <a:noFill/>
              </a:ln>
              <a:effectLst/>
              <a:uLnTx/>
              <a:uFillTx/>
              <a:latin typeface="Roboto" panose="02000000000000000000" pitchFamily="2" charset="0"/>
              <a:ea typeface="Roboto" panose="02000000000000000000" pitchFamily="2" charset="0"/>
              <a:cs typeface="Poppins"/>
            </a:endParaRPr>
          </a:p>
          <a:p>
            <a:pPr marL="228600" marR="0" lvl="0" indent="-228600" algn="l" defTabSz="914400" rtl="0" eaLnBrk="1" fontAlgn="auto" latinLnBrk="0" hangingPunct="1">
              <a:lnSpc>
                <a:spcPct val="90000"/>
              </a:lnSpc>
              <a:spcBef>
                <a:spcPts val="0"/>
              </a:spcBef>
              <a:spcAft>
                <a:spcPts val="0"/>
              </a:spcAft>
              <a:buClr>
                <a:srgbClr val="920075"/>
              </a:buClr>
              <a:buSzTx/>
              <a:buFont typeface="Wingdings" pitchFamily="2" charset="2"/>
              <a:buChar char="§"/>
              <a:tabLst/>
              <a:defRPr/>
            </a:pPr>
            <a:r>
              <a:rPr kumimoji="0" lang="en-US" sz="1400" b="0" i="0" u="none" strike="noStrike" kern="1200" cap="none" spc="0" normalizeH="0" baseline="0" noProof="0">
                <a:ln>
                  <a:noFill/>
                </a:ln>
                <a:solidFill>
                  <a:srgbClr val="262626"/>
                </a:solidFill>
                <a:effectLst/>
                <a:uLnTx/>
                <a:uFillTx/>
                <a:cs typeface="Poppins"/>
              </a:rPr>
              <a:t>Licensing advisory, "right-sizing" utilization services, spend-benefit opportunities and facilitation/repository of third-party publisher agreements </a:t>
            </a:r>
            <a:endParaRPr lang="en-US" sz="1400" i="1"/>
          </a:p>
          <a:p>
            <a:endParaRPr lang="en-US"/>
          </a:p>
        </p:txBody>
      </p:sp>
    </p:spTree>
    <p:extLst>
      <p:ext uri="{BB962C8B-B14F-4D97-AF65-F5344CB8AC3E}">
        <p14:creationId xmlns:p14="http://schemas.microsoft.com/office/powerpoint/2010/main" val="1148408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4B879-F1D8-BB41-7C6A-02C9DCD9AC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AEE545-38A1-9388-FB0F-3857C27F3586}"/>
              </a:ext>
            </a:extLst>
          </p:cNvPr>
          <p:cNvSpPr>
            <a:spLocks noGrp="1"/>
          </p:cNvSpPr>
          <p:nvPr>
            <p:ph type="title"/>
          </p:nvPr>
        </p:nvSpPr>
        <p:spPr>
          <a:xfrm>
            <a:off x="838200" y="681036"/>
            <a:ext cx="10515600" cy="822643"/>
          </a:xfrm>
        </p:spPr>
        <p:txBody>
          <a:bodyPr/>
          <a:lstStyle/>
          <a:p>
            <a:pPr marL="0" marR="0" lvl="0" indent="0" defTabSz="914400" rtl="0" eaLnBrk="1" fontAlgn="auto" latinLnBrk="0" hangingPunct="1">
              <a:lnSpc>
                <a:spcPct val="90000"/>
              </a:lnSpc>
              <a:spcBef>
                <a:spcPct val="0"/>
              </a:spcBef>
              <a:spcAft>
                <a:spcPts val="0"/>
              </a:spcAft>
              <a:tabLst/>
              <a:defRPr/>
            </a:pPr>
            <a:r>
              <a:rPr kumimoji="0" lang="en-US" sz="40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Poppins"/>
              </a:rPr>
              <a:t>Software Value-Add Reseller</a:t>
            </a:r>
            <a:r>
              <a:rPr kumimoji="0" lang="en-US" sz="40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mj-cs"/>
              </a:rPr>
              <a:t> </a:t>
            </a:r>
            <a:br>
              <a:rPr kumimoji="0" lang="en-US" sz="5400" b="1" i="0" u="none" strike="noStrike" kern="1200" cap="none" spc="0" normalizeH="0" baseline="0" noProof="0" dirty="0">
                <a:ln>
                  <a:noFill/>
                </a:ln>
                <a:solidFill>
                  <a:srgbClr val="262626"/>
                </a:solidFill>
                <a:effectLst/>
                <a:uLnTx/>
                <a:uFillTx/>
                <a:latin typeface="Century Gothic" panose="020F0302020204030204"/>
                <a:ea typeface="+mn-ea"/>
                <a:cs typeface="+mn-cs"/>
              </a:rPr>
            </a:br>
            <a:endParaRPr lang="en-US" dirty="0"/>
          </a:p>
        </p:txBody>
      </p:sp>
      <p:sp>
        <p:nvSpPr>
          <p:cNvPr id="3" name="Content Placeholder 2">
            <a:extLst>
              <a:ext uri="{FF2B5EF4-FFF2-40B4-BE49-F238E27FC236}">
                <a16:creationId xmlns:a16="http://schemas.microsoft.com/office/drawing/2014/main" id="{9F918958-7CC8-2462-B04B-04E3CFE7F6BD}"/>
              </a:ext>
            </a:extLst>
          </p:cNvPr>
          <p:cNvSpPr>
            <a:spLocks noGrp="1"/>
          </p:cNvSpPr>
          <p:nvPr>
            <p:ph sz="half" idx="1"/>
          </p:nvPr>
        </p:nvSpPr>
        <p:spPr>
          <a:xfrm>
            <a:off x="800100" y="1145628"/>
            <a:ext cx="10515600" cy="4782525"/>
          </a:xfrm>
        </p:spPr>
        <p: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700" b="1" i="0" u="none" strike="noStrike" kern="1200" cap="none" spc="0" normalizeH="0" baseline="0" noProof="0">
                <a:ln>
                  <a:noFill/>
                </a:ln>
                <a:effectLst/>
                <a:uLnTx/>
                <a:uFillTx/>
                <a:cs typeface="Poppins"/>
              </a:rPr>
              <a:t>Please note that some software products or publishers may already be available under other VITA statewide contracts, such as contracts for Microsoft, Oracle, IBM or other IT solution-specific offerings. Purchases of those specific products or solutions must go through those contracts. </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700" b="1" i="0" u="none" strike="noStrike" kern="1200" cap="none" spc="0" normalizeH="0" baseline="0" noProof="0">
                <a:ln>
                  <a:noFill/>
                </a:ln>
                <a:effectLst/>
                <a:uLnTx/>
                <a:uFillTx/>
                <a:cs typeface="Poppins"/>
              </a:rPr>
              <a:t>Out of scope</a:t>
            </a:r>
            <a:r>
              <a:rPr lang="en-US" sz="1700">
                <a:cs typeface="Poppins"/>
              </a:rPr>
              <a:t>:</a:t>
            </a:r>
            <a:endParaRPr kumimoji="0" lang="en-US" sz="1700" b="1" i="0" u="none" strike="noStrike" kern="1200" cap="none" spc="0" normalizeH="0" baseline="0" noProof="0">
              <a:ln>
                <a:noFill/>
              </a:ln>
              <a:effectLst/>
              <a:uLnTx/>
              <a:uFillTx/>
              <a:cs typeface="Poppins"/>
            </a:endParaRPr>
          </a:p>
          <a:p>
            <a:pPr>
              <a:spcBef>
                <a:spcPts val="0"/>
              </a:spcBef>
              <a:spcAft>
                <a:spcPts val="500"/>
              </a:spcAft>
            </a:pPr>
            <a:r>
              <a:rPr lang="en-US" sz="1500" b="0"/>
              <a:t>Custom-built solutions</a:t>
            </a:r>
          </a:p>
          <a:p>
            <a:pPr>
              <a:spcBef>
                <a:spcPts val="0"/>
              </a:spcBef>
              <a:spcAft>
                <a:spcPts val="500"/>
              </a:spcAft>
            </a:pPr>
            <a:r>
              <a:rPr lang="en-US" sz="1500" b="0"/>
              <a:t>Operating systems</a:t>
            </a:r>
          </a:p>
          <a:p>
            <a:pPr>
              <a:spcBef>
                <a:spcPts val="0"/>
              </a:spcBef>
              <a:spcAft>
                <a:spcPts val="500"/>
              </a:spcAft>
            </a:pPr>
            <a:r>
              <a:rPr lang="en-US" sz="1500" b="0"/>
              <a:t>Telecommunications software or services</a:t>
            </a:r>
          </a:p>
          <a:p>
            <a:pPr>
              <a:spcBef>
                <a:spcPts val="0"/>
              </a:spcBef>
              <a:spcAft>
                <a:spcPts val="500"/>
              </a:spcAft>
            </a:pPr>
            <a:r>
              <a:rPr lang="en-US" sz="1500" b="0"/>
              <a:t>Hardware</a:t>
            </a:r>
          </a:p>
          <a:p>
            <a:pPr>
              <a:spcBef>
                <a:spcPts val="0"/>
              </a:spcBef>
              <a:spcAft>
                <a:spcPts val="500"/>
              </a:spcAft>
            </a:pPr>
            <a:r>
              <a:rPr lang="en-US" sz="1500" b="0"/>
              <a:t>Software sold only when embedded via physical or virtual appliance</a:t>
            </a:r>
          </a:p>
          <a:p>
            <a:pPr>
              <a:spcBef>
                <a:spcPts val="0"/>
              </a:spcBef>
              <a:spcAft>
                <a:spcPts val="500"/>
              </a:spcAft>
            </a:pPr>
            <a:r>
              <a:rPr lang="en-US" sz="1500" b="0"/>
              <a:t>Major enterprise-wide solutions intended for multi-agency use (such as Cardinal, </a:t>
            </a:r>
            <a:r>
              <a:rPr lang="en-US" sz="1500" b="0" err="1"/>
              <a:t>eVA</a:t>
            </a:r>
            <a:r>
              <a:rPr lang="en-US" sz="1500" b="0"/>
              <a:t>, etc., determination of in-scope or out-of-scope is in VITA’s sole discretion)</a:t>
            </a:r>
          </a:p>
          <a:p>
            <a:pPr>
              <a:spcBef>
                <a:spcPts val="0"/>
              </a:spcBef>
              <a:spcAft>
                <a:spcPts val="500"/>
              </a:spcAft>
            </a:pPr>
            <a:r>
              <a:rPr lang="en-US" sz="1500" b="0"/>
              <a:t>Stand-alone hosting</a:t>
            </a:r>
          </a:p>
          <a:p>
            <a:pPr>
              <a:spcBef>
                <a:spcPts val="0"/>
              </a:spcBef>
              <a:spcAft>
                <a:spcPts val="500"/>
              </a:spcAft>
            </a:pPr>
            <a:r>
              <a:rPr lang="en-US" sz="1500" b="0"/>
              <a:t>Infrastructure as a Service (IaaS)</a:t>
            </a:r>
          </a:p>
          <a:p>
            <a:pPr>
              <a:spcBef>
                <a:spcPts val="0"/>
              </a:spcBef>
              <a:spcAft>
                <a:spcPts val="500"/>
              </a:spcAft>
            </a:pPr>
            <a:r>
              <a:rPr lang="en-US" sz="1500" b="0"/>
              <a:t>Stand-alone professional or staff augmentation services</a:t>
            </a:r>
          </a:p>
          <a:p>
            <a:pPr>
              <a:spcBef>
                <a:spcPts val="0"/>
              </a:spcBef>
              <a:spcAft>
                <a:spcPts val="500"/>
              </a:spcAft>
            </a:pPr>
            <a:r>
              <a:rPr lang="en-US" sz="1500" b="0"/>
              <a:t>Managed services (except for managed cybersecurity services)</a:t>
            </a:r>
          </a:p>
          <a:p>
            <a:pPr>
              <a:spcBef>
                <a:spcPts val="0"/>
              </a:spcBef>
              <a:spcAft>
                <a:spcPts val="500"/>
              </a:spcAft>
            </a:pPr>
            <a:r>
              <a:rPr lang="en-US" sz="1500" b="0"/>
              <a:t>Services related to software that was purchased from another supplier/source</a:t>
            </a:r>
          </a:p>
          <a:p>
            <a:pPr>
              <a:spcBef>
                <a:spcPts val="0"/>
              </a:spcBef>
              <a:spcAft>
                <a:spcPts val="500"/>
              </a:spcAft>
            </a:pPr>
            <a:r>
              <a:rPr lang="en-US" sz="1500" b="0"/>
              <a:t>Services to support agency change management or agency readiness</a:t>
            </a:r>
          </a:p>
          <a:p>
            <a:pPr marL="0" indent="0" algn="ctr">
              <a:spcBef>
                <a:spcPts val="0"/>
              </a:spcBef>
              <a:spcAft>
                <a:spcPts val="500"/>
              </a:spcAft>
              <a:buNone/>
            </a:pPr>
            <a:r>
              <a:rPr lang="en-US" sz="1500" i="1"/>
              <a:t>Determination of in-scope or out-of-scope is in VITA’s sole discretion</a:t>
            </a:r>
          </a:p>
          <a:p>
            <a:endParaRPr lang="en-US"/>
          </a:p>
        </p:txBody>
      </p:sp>
    </p:spTree>
    <p:extLst>
      <p:ext uri="{BB962C8B-B14F-4D97-AF65-F5344CB8AC3E}">
        <p14:creationId xmlns:p14="http://schemas.microsoft.com/office/powerpoint/2010/main" val="117608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eek white car on grey road with azure blue sky. Seems to be going fast as there is a dust cloud behind ig">
            <a:extLst>
              <a:ext uri="{FF2B5EF4-FFF2-40B4-BE49-F238E27FC236}">
                <a16:creationId xmlns:a16="http://schemas.microsoft.com/office/drawing/2014/main" id="{26F727DE-4E2B-911C-7871-AAF05881448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3">
            <a:extLst>
              <a:ext uri="{FF2B5EF4-FFF2-40B4-BE49-F238E27FC236}">
                <a16:creationId xmlns:a16="http://schemas.microsoft.com/office/drawing/2014/main" id="{F4E2215C-4713-225F-2C06-43F42E0CFF68}"/>
              </a:ext>
            </a:extLst>
          </p:cNvPr>
          <p:cNvSpPr txBox="1">
            <a:spLocks noGrp="1"/>
          </p:cNvSpPr>
          <p:nvPr>
            <p:ph type="title" idx="4294967295"/>
          </p:nvPr>
        </p:nvSpPr>
        <p:spPr>
          <a:xfrm>
            <a:off x="4348681" y="1501292"/>
            <a:ext cx="7160870" cy="31700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C3052"/>
                </a:solidFill>
                <a:effectLst/>
                <a:uLnTx/>
                <a:uFillTx/>
                <a:latin typeface="Calibri" panose="020F0502020204030204"/>
                <a:ea typeface="+mn-ea"/>
                <a:cs typeface="+mn-cs"/>
              </a:rPr>
              <a:t>Evolving Security &amp; Risk Management</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4000" b="1" i="0" u="none" strike="noStrike" kern="1200" cap="none" spc="0" normalizeH="0" baseline="0" noProof="0" dirty="0">
                <a:ln>
                  <a:noFill/>
                </a:ln>
                <a:solidFill>
                  <a:srgbClr val="0C3052"/>
                </a:solidFill>
                <a:effectLst/>
                <a:uLnTx/>
                <a:uFillTx/>
                <a:latin typeface="Calibri" panose="020F0502020204030204"/>
                <a:ea typeface="+mn-ea"/>
                <a:cs typeface="+mn-cs"/>
              </a:rPr>
            </a:br>
            <a:r>
              <a:rPr kumimoji="0" lang="en-US" sz="4000" b="0" i="0" u="none" strike="noStrike" kern="1200" cap="none" spc="0" normalizeH="0" baseline="0" noProof="0" dirty="0">
                <a:ln>
                  <a:noFill/>
                </a:ln>
                <a:solidFill>
                  <a:srgbClr val="0058A4"/>
                </a:solidFill>
                <a:effectLst/>
                <a:uLnTx/>
                <a:uFillTx/>
                <a:latin typeface="Calibri" panose="020F0502020204030204"/>
                <a:ea typeface="+mn-ea"/>
                <a:cs typeface="+mn-cs"/>
              </a:rPr>
              <a:t>Modernizing DMV</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0057A6"/>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C95D10C-4F20-ECC8-0606-9B7EE5C0CD2C}"/>
              </a:ext>
            </a:extLst>
          </p:cNvPr>
          <p:cNvSpPr txBox="1"/>
          <p:nvPr/>
        </p:nvSpPr>
        <p:spPr>
          <a:xfrm>
            <a:off x="4872444" y="4671391"/>
            <a:ext cx="582759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C3052"/>
                </a:solidFill>
                <a:effectLst/>
                <a:uLnTx/>
                <a:uFillTx/>
                <a:latin typeface="Calibri" panose="020F0502020204030204"/>
                <a:ea typeface="+mn-ea"/>
                <a:cs typeface="+mn-cs"/>
              </a:rPr>
              <a:t>Beau Hurley, Chief of Risk, Security &amp; Audit</a:t>
            </a:r>
            <a:br>
              <a:rPr kumimoji="0" lang="en-US" sz="1800" b="1" i="0" u="none" strike="noStrike" kern="1200" cap="none" spc="0" normalizeH="0" baseline="0" noProof="0">
                <a:ln>
                  <a:noFill/>
                </a:ln>
                <a:solidFill>
                  <a:srgbClr val="0C3052"/>
                </a:solidFill>
                <a:effectLst/>
                <a:uLnTx/>
                <a:uFillTx/>
                <a:latin typeface="Calibri" panose="020F0502020204030204"/>
                <a:ea typeface="+mn-ea"/>
                <a:cs typeface="+mn-cs"/>
              </a:rPr>
            </a:br>
            <a:r>
              <a:rPr kumimoji="0" lang="en-US" sz="1800" b="1" i="0" u="none" strike="noStrike" kern="1200" cap="none" spc="0" normalizeH="0" baseline="0" noProof="0">
                <a:ln>
                  <a:noFill/>
                </a:ln>
                <a:solidFill>
                  <a:srgbClr val="0C3052"/>
                </a:solidFill>
                <a:effectLst/>
                <a:uLnTx/>
                <a:uFillTx/>
                <a:latin typeface="Calibri" panose="020F0502020204030204"/>
                <a:ea typeface="+mn-ea"/>
                <a:cs typeface="+mn-cs"/>
              </a:rPr>
              <a:t>3 June 2026</a:t>
            </a:r>
          </a:p>
        </p:txBody>
      </p:sp>
    </p:spTree>
    <p:extLst>
      <p:ext uri="{BB962C8B-B14F-4D97-AF65-F5344CB8AC3E}">
        <p14:creationId xmlns:p14="http://schemas.microsoft.com/office/powerpoint/2010/main" val="1990037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C9C8D-B3CC-701F-5932-0176C58767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27DE5-FD39-850F-7265-69FF3CEF8563}"/>
              </a:ext>
            </a:extLst>
          </p:cNvPr>
          <p:cNvSpPr>
            <a:spLocks noGrp="1"/>
          </p:cNvSpPr>
          <p:nvPr>
            <p:ph type="title"/>
          </p:nvPr>
        </p:nvSpPr>
        <p:spPr>
          <a:xfrm>
            <a:off x="838200" y="681036"/>
            <a:ext cx="10515600" cy="822643"/>
          </a:xfrm>
        </p:spPr>
        <p:txBody>
          <a:bodyPr/>
          <a:lstStyle/>
          <a:p>
            <a:pPr marL="0" marR="0" lvl="0" indent="0" defTabSz="914400" rtl="0" eaLnBrk="1" fontAlgn="auto" latinLnBrk="0" hangingPunct="1">
              <a:lnSpc>
                <a:spcPct val="90000"/>
              </a:lnSpc>
              <a:spcBef>
                <a:spcPct val="0"/>
              </a:spcBef>
              <a:spcAft>
                <a:spcPts val="0"/>
              </a:spcAft>
              <a:tabLst/>
              <a:defRPr/>
            </a:pPr>
            <a:r>
              <a:rPr kumimoji="0" lang="en-US" sz="40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Poppins"/>
              </a:rPr>
              <a:t>Software Value-Add Reseller</a:t>
            </a:r>
            <a:r>
              <a:rPr kumimoji="0" lang="en-US" sz="40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mj-cs"/>
              </a:rPr>
              <a:t> </a:t>
            </a:r>
            <a:br>
              <a:rPr kumimoji="0" lang="en-US" sz="5400" b="1" i="0" u="none" strike="noStrike" kern="1200" cap="none" spc="0" normalizeH="0" baseline="0" noProof="0" dirty="0">
                <a:ln>
                  <a:noFill/>
                </a:ln>
                <a:solidFill>
                  <a:srgbClr val="262626"/>
                </a:solidFill>
                <a:effectLst/>
                <a:uLnTx/>
                <a:uFillTx/>
                <a:latin typeface="Century Gothic" panose="020F0302020204030204"/>
                <a:ea typeface="+mn-ea"/>
                <a:cs typeface="+mn-cs"/>
              </a:rPr>
            </a:br>
            <a:endParaRPr lang="en-US" dirty="0"/>
          </a:p>
        </p:txBody>
      </p:sp>
      <p:sp>
        <p:nvSpPr>
          <p:cNvPr id="3" name="Content Placeholder 2">
            <a:extLst>
              <a:ext uri="{FF2B5EF4-FFF2-40B4-BE49-F238E27FC236}">
                <a16:creationId xmlns:a16="http://schemas.microsoft.com/office/drawing/2014/main" id="{38400FAB-5B4F-3C46-F2B9-A242F513AE30}"/>
              </a:ext>
            </a:extLst>
          </p:cNvPr>
          <p:cNvSpPr>
            <a:spLocks noGrp="1"/>
          </p:cNvSpPr>
          <p:nvPr>
            <p:ph sz="half" idx="1"/>
          </p:nvPr>
        </p:nvSpPr>
        <p:spPr>
          <a:xfrm>
            <a:off x="876300" y="1167319"/>
            <a:ext cx="10439400" cy="5009645"/>
          </a:xfrm>
        </p:spPr>
        <p: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b="1" i="0" u="none" strike="noStrike" kern="1200" cap="none" spc="0" normalizeH="0" baseline="0" noProof="0">
                <a:ln>
                  <a:noFill/>
                </a:ln>
                <a:effectLst/>
                <a:uLnTx/>
                <a:uFillTx/>
                <a:cs typeface="Poppins"/>
              </a:rPr>
              <a:t>Required for executive branch agencies </a:t>
            </a:r>
          </a:p>
          <a:p>
            <a:pPr>
              <a:spcBef>
                <a:spcPts val="0"/>
              </a:spcBef>
              <a:spcAft>
                <a:spcPts val="1800"/>
              </a:spcAft>
            </a:pPr>
            <a:r>
              <a:rPr lang="en-US" sz="1800" b="0"/>
              <a:t>This contract is established as the master procurement vehicle enabling access to many software publishers with discounted pricing, but governance of the specific solution is required prior to ordering </a:t>
            </a:r>
          </a:p>
          <a:p>
            <a:pPr>
              <a:spcBef>
                <a:spcPts val="0"/>
              </a:spcBef>
              <a:spcAft>
                <a:spcPts val="1800"/>
              </a:spcAft>
            </a:pPr>
            <a:r>
              <a:rPr lang="en-US" sz="1800"/>
              <a:t>A publisher’s name on the price list does not constitute pre-approval for the sale of all products/solutions that the publisher may offer, nor does it constitute pre-approval of Cloud or Artificial Intelligence (AI) or agreement to publisher licensing terms</a:t>
            </a:r>
          </a:p>
          <a:p>
            <a:pPr>
              <a:spcBef>
                <a:spcPts val="0"/>
              </a:spcBef>
              <a:spcAft>
                <a:spcPts val="600"/>
              </a:spcAft>
            </a:pPr>
            <a:r>
              <a:rPr lang="en-US" sz="1800" b="0"/>
              <a:t>Agencies must address the following for each solution prior to issuing purchase order (PO):</a:t>
            </a:r>
            <a:endParaRPr kumimoji="0" lang="en-US" sz="1400" b="0" i="0" u="none" strike="noStrike" kern="1200" cap="none" spc="0" normalizeH="0" baseline="0" noProof="0">
              <a:ln>
                <a:noFill/>
              </a:ln>
              <a:solidFill>
                <a:srgbClr val="262626"/>
              </a:solidFill>
              <a:effectLst/>
              <a:uLnTx/>
              <a:uFillTx/>
              <a:latin typeface="Poppins"/>
              <a:ea typeface="Cambria"/>
              <a:cs typeface="Poppins"/>
            </a:endParaRPr>
          </a:p>
          <a:p>
            <a:pPr marL="742950" marR="0" lvl="1"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1600" b="0" i="0" u="none" strike="noStrike" kern="1200" cap="none" spc="0" normalizeH="0" baseline="0" noProof="0">
                <a:ln>
                  <a:noFill/>
                </a:ln>
                <a:solidFill>
                  <a:srgbClr val="262626"/>
                </a:solidFill>
                <a:effectLst/>
                <a:uLnTx/>
                <a:uFillTx/>
                <a:cs typeface="Poppins"/>
              </a:rPr>
              <a:t>Procurement Governance Request </a:t>
            </a:r>
          </a:p>
          <a:p>
            <a:pPr marL="742950" marR="0" lvl="1"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1600" b="0" i="0" u="none" strike="noStrike" kern="1200" cap="none" spc="0" normalizeH="0" baseline="0" noProof="0">
                <a:ln>
                  <a:noFill/>
                </a:ln>
                <a:solidFill>
                  <a:srgbClr val="262626"/>
                </a:solidFill>
                <a:effectLst/>
                <a:uLnTx/>
                <a:uFillTx/>
                <a:cs typeface="Poppins"/>
              </a:rPr>
              <a:t>COV Ramp </a:t>
            </a:r>
          </a:p>
          <a:p>
            <a:pPr marL="742950" marR="0" lvl="1"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1600" b="0" i="0" u="none" strike="noStrike" kern="1200" cap="none" spc="0" normalizeH="0" baseline="0" noProof="0">
                <a:ln>
                  <a:noFill/>
                </a:ln>
                <a:solidFill>
                  <a:srgbClr val="262626"/>
                </a:solidFill>
                <a:effectLst/>
                <a:uLnTx/>
                <a:uFillTx/>
                <a:cs typeface="Poppins"/>
              </a:rPr>
              <a:t>AI</a:t>
            </a:r>
          </a:p>
          <a:p>
            <a:pPr marL="742950" marR="0" lvl="1"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lang="en-US" sz="1600">
                <a:solidFill>
                  <a:srgbClr val="262626"/>
                </a:solidFill>
                <a:cs typeface="Poppins"/>
              </a:rPr>
              <a:t>Accessibility</a:t>
            </a:r>
            <a:endParaRPr kumimoji="0" lang="en-US" sz="1600" b="0" i="0" u="none" strike="noStrike" kern="1200" cap="none" spc="0" normalizeH="0" baseline="0" noProof="0">
              <a:ln>
                <a:noFill/>
              </a:ln>
              <a:solidFill>
                <a:srgbClr val="262626"/>
              </a:solidFill>
              <a:effectLst/>
              <a:uLnTx/>
              <a:uFillTx/>
              <a:cs typeface="Poppins"/>
            </a:endParaRPr>
          </a:p>
          <a:p>
            <a:pPr marL="742950" marR="0" lvl="1"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1600" b="0" i="0" u="none" strike="noStrike" kern="1200" cap="none" spc="0" normalizeH="0" baseline="0" noProof="0">
                <a:ln>
                  <a:noFill/>
                </a:ln>
                <a:solidFill>
                  <a:srgbClr val="262626"/>
                </a:solidFill>
                <a:effectLst/>
                <a:uLnTx/>
                <a:uFillTx/>
                <a:cs typeface="Poppins"/>
              </a:rPr>
              <a:t>Publisher licensing terms </a:t>
            </a:r>
          </a:p>
          <a:p>
            <a:pPr marL="742950" marR="0" lvl="1"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1600" b="0" i="0" u="none" strike="noStrike" kern="1200" cap="none" spc="0" normalizeH="0" baseline="0" noProof="0">
                <a:ln>
                  <a:noFill/>
                </a:ln>
                <a:solidFill>
                  <a:srgbClr val="262626"/>
                </a:solidFill>
                <a:effectLst/>
                <a:uLnTx/>
                <a:uFillTx/>
                <a:cs typeface="Poppins"/>
              </a:rPr>
              <a:t>Statement of Work (SOW) (as applicable) - Required use of VA-260316 SOW template. Limited to $500K publisher-performed implementation/configuration/training (excluding license cost). Sold with licenses.  </a:t>
            </a:r>
            <a:endParaRPr kumimoji="0" lang="en-US" sz="1600" b="0" i="0" u="none" strike="noStrike" kern="1200" cap="none" spc="0" normalizeH="0" baseline="0" noProof="0">
              <a:ln>
                <a:noFill/>
              </a:ln>
              <a:solidFill>
                <a:srgbClr val="262626"/>
              </a:solidFill>
              <a:effectLst/>
              <a:uLnTx/>
              <a:uFillTx/>
            </a:endParaRPr>
          </a:p>
          <a:p>
            <a:pPr>
              <a:spcBef>
                <a:spcPts val="0"/>
              </a:spcBef>
            </a:pPr>
            <a:endParaRPr lang="en-US" sz="1800" b="0"/>
          </a:p>
          <a:p>
            <a:pPr marL="0" indent="0">
              <a:spcBef>
                <a:spcPts val="0"/>
              </a:spcBef>
              <a:buNone/>
            </a:pPr>
            <a:endParaRPr lang="en-US" sz="1800" b="0"/>
          </a:p>
          <a:p>
            <a:pPr>
              <a:spcBef>
                <a:spcPts val="0"/>
              </a:spcBef>
            </a:pPr>
            <a:endParaRPr lang="en-US" sz="1800" b="0"/>
          </a:p>
          <a:p>
            <a:pPr marL="0" indent="0">
              <a:spcBef>
                <a:spcPts val="0"/>
              </a:spcBef>
              <a:buNone/>
            </a:pPr>
            <a:endParaRPr lang="en-US" sz="1800" b="0"/>
          </a:p>
          <a:p>
            <a:pPr marL="0" indent="0">
              <a:spcBef>
                <a:spcPts val="0"/>
              </a:spcBef>
              <a:buNone/>
            </a:pPr>
            <a:endParaRPr lang="en-US" sz="1800" b="0"/>
          </a:p>
          <a:p>
            <a:pPr marL="0" indent="0">
              <a:spcBef>
                <a:spcPts val="0"/>
              </a:spcBef>
              <a:buNone/>
            </a:pPr>
            <a:br>
              <a:rPr lang="en-US" sz="1800" b="0"/>
            </a:br>
            <a:endParaRPr lang="en-US" sz="1800" b="0"/>
          </a:p>
          <a:p>
            <a:endParaRPr lang="en-US"/>
          </a:p>
        </p:txBody>
      </p:sp>
    </p:spTree>
    <p:extLst>
      <p:ext uri="{BB962C8B-B14F-4D97-AF65-F5344CB8AC3E}">
        <p14:creationId xmlns:p14="http://schemas.microsoft.com/office/powerpoint/2010/main" val="1029592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74012-4D51-2D69-CD19-2B5C27E73B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006838-3DEA-FC18-249B-C47288976605}"/>
              </a:ext>
            </a:extLst>
          </p:cNvPr>
          <p:cNvSpPr>
            <a:spLocks noGrp="1"/>
          </p:cNvSpPr>
          <p:nvPr>
            <p:ph type="title"/>
          </p:nvPr>
        </p:nvSpPr>
        <p:spPr>
          <a:xfrm>
            <a:off x="662152" y="157656"/>
            <a:ext cx="10691648" cy="1607688"/>
          </a:xfrm>
        </p:spPr>
        <p:txBody>
          <a:bodyPr/>
          <a:lstStyle/>
          <a:p>
            <a:r>
              <a:rPr kumimoji="0" lang="en-US" sz="4000" b="1" i="0" u="none" strike="noStrike" kern="1200" cap="none" spc="0" normalizeH="0" baseline="0" noProof="0">
                <a:ln>
                  <a:noFill/>
                </a:ln>
                <a:effectLst/>
                <a:uLnTx/>
                <a:uFillTx/>
              </a:rPr>
              <a:t>Software VAR Communications Plan </a:t>
            </a:r>
            <a:endParaRPr lang="en-US" sz="4000"/>
          </a:p>
        </p:txBody>
      </p:sp>
      <p:sp>
        <p:nvSpPr>
          <p:cNvPr id="3" name="Content Placeholder 2">
            <a:extLst>
              <a:ext uri="{FF2B5EF4-FFF2-40B4-BE49-F238E27FC236}">
                <a16:creationId xmlns:a16="http://schemas.microsoft.com/office/drawing/2014/main" id="{A7771FCB-DC6B-97B2-FE65-1281A8C7ED45}"/>
              </a:ext>
            </a:extLst>
          </p:cNvPr>
          <p:cNvSpPr>
            <a:spLocks noGrp="1"/>
          </p:cNvSpPr>
          <p:nvPr>
            <p:ph idx="1"/>
          </p:nvPr>
        </p:nvSpPr>
        <p:spPr>
          <a:xfrm>
            <a:off x="838200" y="1481959"/>
            <a:ext cx="9909350" cy="4418191"/>
          </a:xfrm>
        </p:spPr>
        <p:txBody>
          <a:bodyPr/>
          <a:lstStyle/>
          <a:p>
            <a:pPr marL="0" marR="0" lvl="0" indent="0" algn="l" defTabSz="914400" rtl="0" eaLnBrk="1" fontAlgn="auto" latinLnBrk="0" hangingPunct="1">
              <a:lnSpc>
                <a:spcPct val="100000"/>
              </a:lnSpc>
              <a:spcBef>
                <a:spcPts val="1000"/>
              </a:spcBef>
              <a:buClr>
                <a:srgbClr val="920075"/>
              </a:buClr>
              <a:buSzTx/>
              <a:buNone/>
              <a:tabLst/>
              <a:defRPr/>
            </a:pPr>
            <a:r>
              <a:rPr kumimoji="0" lang="en-US" sz="22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To inform agencies, localities and VITA staff of the new Software VAR program, the contracts and their options, we have planned for:</a:t>
            </a:r>
          </a:p>
          <a:p>
            <a:pPr lvl="0">
              <a:spcBef>
                <a:spcPts val="1800"/>
              </a:spcBef>
            </a:pPr>
            <a:r>
              <a:rPr lang="en-US" b="0"/>
              <a:t>VITA website, Supply Chain Management (SCM) – </a:t>
            </a:r>
            <a:r>
              <a:rPr lang="en-US">
                <a:hlinkClick r:id="rId3"/>
              </a:rPr>
              <a:t>Statewide Contracts</a:t>
            </a:r>
            <a:r>
              <a:rPr lang="en-US"/>
              <a:t>, </a:t>
            </a:r>
            <a:r>
              <a:rPr kumimoji="0" lang="en-US" sz="2000" b="1" i="0" u="sng"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mn-cs"/>
                <a:hlinkClick r:id="rId4"/>
              </a:rPr>
              <a:t>Software VAR Overview and FAQs</a:t>
            </a:r>
            <a:endParaRPr lang="en-US" u="sng">
              <a:solidFill>
                <a:srgbClr val="00B0F0"/>
              </a:solidFill>
            </a:endParaRPr>
          </a:p>
          <a:p>
            <a:pPr lvl="0">
              <a:spcBef>
                <a:spcPts val="1800"/>
              </a:spcBef>
            </a:pPr>
            <a:r>
              <a:rPr lang="en-US" b="0"/>
              <a:t>Customer Information sessions to learn more about the new contracts: </a:t>
            </a:r>
          </a:p>
          <a:p>
            <a:pPr lvl="1">
              <a:spcBef>
                <a:spcPts val="1700"/>
              </a:spcBef>
              <a:buFont typeface="Wingdings" panose="05000000000000000000" pitchFamily="2" charset="2"/>
              <a:buChar char="Ø"/>
            </a:pPr>
            <a:r>
              <a:rPr lang="en-US" sz="2000" b="0"/>
              <a:t>Wednesday April 29: 9-10:30 a.m.</a:t>
            </a:r>
          </a:p>
          <a:p>
            <a:pPr lvl="1">
              <a:spcBef>
                <a:spcPts val="1700"/>
              </a:spcBef>
              <a:buFont typeface="Wingdings" panose="05000000000000000000" pitchFamily="2" charset="2"/>
              <a:buChar char="Ø"/>
            </a:pPr>
            <a:r>
              <a:rPr lang="en-US" sz="2000" b="0"/>
              <a:t>Tuesday May 5: 1-2:30 p.m.</a:t>
            </a:r>
          </a:p>
          <a:p>
            <a:pPr lvl="1">
              <a:spcBef>
                <a:spcPts val="1700"/>
              </a:spcBef>
              <a:buFont typeface="Wingdings" panose="05000000000000000000" pitchFamily="2" charset="2"/>
              <a:buChar char="Ø"/>
            </a:pPr>
            <a:r>
              <a:rPr lang="en-US" sz="2000" b="0"/>
              <a:t>Tuesday May 19: 1-2:30 p.m.</a:t>
            </a:r>
          </a:p>
          <a:p>
            <a:pPr lvl="1">
              <a:spcBef>
                <a:spcPts val="1700"/>
              </a:spcBef>
              <a:buFont typeface="Wingdings" panose="05000000000000000000" pitchFamily="2" charset="2"/>
              <a:buChar char="Ø"/>
            </a:pPr>
            <a:r>
              <a:rPr lang="en-US" sz="2000" b="0"/>
              <a:t>Wednesday May 27: 9-10:30 a.m. </a:t>
            </a:r>
          </a:p>
          <a:p>
            <a:pPr marL="0" lvl="0" indent="0">
              <a:spcBef>
                <a:spcPts val="1800"/>
              </a:spcBef>
              <a:buNone/>
            </a:pPr>
            <a:endParaRPr lang="en-US" b="0"/>
          </a:p>
        </p:txBody>
      </p:sp>
    </p:spTree>
    <p:extLst>
      <p:ext uri="{BB962C8B-B14F-4D97-AF65-F5344CB8AC3E}">
        <p14:creationId xmlns:p14="http://schemas.microsoft.com/office/powerpoint/2010/main" val="507114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3B9AD-68D6-191E-FCD0-4B04BE50EB2A}"/>
              </a:ext>
            </a:extLst>
          </p:cNvPr>
          <p:cNvSpPr>
            <a:spLocks noGrp="1"/>
          </p:cNvSpPr>
          <p:nvPr>
            <p:ph type="ctrTitle"/>
          </p:nvPr>
        </p:nvSpPr>
        <p:spPr>
          <a:xfrm>
            <a:off x="788276" y="2291255"/>
            <a:ext cx="6272921" cy="1405255"/>
          </a:xfrm>
        </p:spPr>
        <p:txBody>
          <a:bodyPr/>
          <a:lstStyle/>
          <a:p>
            <a:pPr>
              <a:spcBef>
                <a:spcPts val="0"/>
              </a:spcBef>
              <a:spcAft>
                <a:spcPts val="1200"/>
              </a:spcAft>
            </a:pPr>
            <a:r>
              <a:rPr lang="en-US"/>
              <a:t>Thank you! </a:t>
            </a:r>
            <a:br>
              <a:rPr lang="en-US"/>
            </a:br>
            <a:br>
              <a:rPr lang="en-US" sz="2400"/>
            </a:br>
            <a:r>
              <a:rPr lang="en-US" sz="2400"/>
              <a:t>Please contact the Software VAR contract or category manager for any additional contract questions.</a:t>
            </a:r>
          </a:p>
        </p:txBody>
      </p:sp>
      <p:sp>
        <p:nvSpPr>
          <p:cNvPr id="3" name="Subtitle 2">
            <a:extLst>
              <a:ext uri="{FF2B5EF4-FFF2-40B4-BE49-F238E27FC236}">
                <a16:creationId xmlns:a16="http://schemas.microsoft.com/office/drawing/2014/main" id="{A58594CF-E996-DF18-D704-ED81F10E83F5}"/>
              </a:ext>
            </a:extLst>
          </p:cNvPr>
          <p:cNvSpPr>
            <a:spLocks noGrp="1"/>
          </p:cNvSpPr>
          <p:nvPr>
            <p:ph type="subTitle" idx="1"/>
          </p:nvPr>
        </p:nvSpPr>
        <p:spPr>
          <a:xfrm>
            <a:off x="966952" y="4099034"/>
            <a:ext cx="5657584" cy="1669468"/>
          </a:xfrm>
        </p:spPr>
        <p:txBody>
          <a:bodyPr/>
          <a:lstStyle/>
          <a:p>
            <a:pPr>
              <a:spcBef>
                <a:spcPts val="0"/>
              </a:spcBef>
            </a:pPr>
            <a:r>
              <a:rPr lang="en-US"/>
              <a:t>Jeanne C. Mertens</a:t>
            </a:r>
          </a:p>
          <a:p>
            <a:pPr>
              <a:spcBef>
                <a:spcPts val="0"/>
              </a:spcBef>
              <a:spcAft>
                <a:spcPts val="1200"/>
              </a:spcAft>
            </a:pPr>
            <a:r>
              <a:rPr lang="en-US" b="0">
                <a:hlinkClick r:id="rId2"/>
              </a:rPr>
              <a:t>jeanne.mertens@vita.virginia.gov</a:t>
            </a:r>
            <a:endParaRPr lang="en-US" b="0"/>
          </a:p>
          <a:p>
            <a:r>
              <a:rPr lang="en-US"/>
              <a:t>Gregory Brown</a:t>
            </a:r>
          </a:p>
          <a:p>
            <a:pPr marL="0" marR="0" lvl="0" indent="0" algn="l" defTabSz="914400" rtl="0" eaLnBrk="1" fontAlgn="auto" latinLnBrk="0" hangingPunct="1">
              <a:lnSpc>
                <a:spcPct val="90000"/>
              </a:lnSpc>
              <a:spcBef>
                <a:spcPts val="0"/>
              </a:spcBef>
              <a:spcAft>
                <a:spcPts val="0"/>
              </a:spcAft>
              <a:buClr>
                <a:srgbClr val="920075"/>
              </a:buClr>
              <a:buSzTx/>
              <a:buFont typeface="Wingdings" pitchFamily="2" charset="2"/>
              <a:buNone/>
              <a:tabLst/>
              <a:defRPr/>
            </a:pPr>
            <a:r>
              <a:rPr kumimoji="0" lang="en-US" sz="24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hlinkClick r:id="rId3"/>
              </a:rPr>
              <a:t>Gregory.Brown@vita.virginia.gov</a:t>
            </a:r>
            <a:endParaRPr lang="en-US"/>
          </a:p>
        </p:txBody>
      </p:sp>
    </p:spTree>
    <p:extLst>
      <p:ext uri="{BB962C8B-B14F-4D97-AF65-F5344CB8AC3E}">
        <p14:creationId xmlns:p14="http://schemas.microsoft.com/office/powerpoint/2010/main" val="308118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43B4-22C5-5290-57B9-A2E0CE5BFDF8}"/>
              </a:ext>
            </a:extLst>
          </p:cNvPr>
          <p:cNvSpPr>
            <a:spLocks noGrp="1"/>
          </p:cNvSpPr>
          <p:nvPr>
            <p:ph type="ctrTitle"/>
          </p:nvPr>
        </p:nvSpPr>
        <p:spPr/>
        <p:txBody>
          <a:bodyPr/>
          <a:lstStyle/>
          <a:p>
            <a:r>
              <a:rPr lang="en-US" dirty="0"/>
              <a:t>June 2026 ISOAG</a:t>
            </a:r>
          </a:p>
        </p:txBody>
      </p:sp>
      <p:sp>
        <p:nvSpPr>
          <p:cNvPr id="3" name="Subtitle 2">
            <a:extLst>
              <a:ext uri="{FF2B5EF4-FFF2-40B4-BE49-F238E27FC236}">
                <a16:creationId xmlns:a16="http://schemas.microsoft.com/office/drawing/2014/main" id="{C2604825-70AD-8172-4CAC-09E8BCB1706E}"/>
              </a:ext>
            </a:extLst>
          </p:cNvPr>
          <p:cNvSpPr>
            <a:spLocks noGrp="1"/>
          </p:cNvSpPr>
          <p:nvPr>
            <p:ph type="subTitle" idx="1"/>
          </p:nvPr>
        </p:nvSpPr>
        <p:spPr/>
        <p:txBody>
          <a:bodyPr/>
          <a:lstStyle/>
          <a:p>
            <a:r>
              <a:rPr lang="en-US"/>
              <a:t>Token Phishing </a:t>
            </a:r>
          </a:p>
        </p:txBody>
      </p:sp>
      <p:sp>
        <p:nvSpPr>
          <p:cNvPr id="5" name="Text Placeholder 4">
            <a:extLst>
              <a:ext uri="{FF2B5EF4-FFF2-40B4-BE49-F238E27FC236}">
                <a16:creationId xmlns:a16="http://schemas.microsoft.com/office/drawing/2014/main" id="{260E5AC1-21E8-DCAC-80D9-E35FEF07BCF6}"/>
              </a:ext>
            </a:extLst>
          </p:cNvPr>
          <p:cNvSpPr>
            <a:spLocks noGrp="1"/>
          </p:cNvSpPr>
          <p:nvPr>
            <p:ph type="body" sz="quarter" idx="13"/>
          </p:nvPr>
        </p:nvSpPr>
        <p:spPr/>
        <p:txBody>
          <a:bodyPr/>
          <a:lstStyle/>
          <a:p>
            <a:r>
              <a:rPr lang="en-US"/>
              <a:t>Scott Brinkley – Incident Response Manager</a:t>
            </a:r>
          </a:p>
        </p:txBody>
      </p:sp>
      <p:sp>
        <p:nvSpPr>
          <p:cNvPr id="6" name="Text Placeholder 5">
            <a:extLst>
              <a:ext uri="{FF2B5EF4-FFF2-40B4-BE49-F238E27FC236}">
                <a16:creationId xmlns:a16="http://schemas.microsoft.com/office/drawing/2014/main" id="{5E11B3F6-037F-9B25-DF57-8A9562BCF834}"/>
              </a:ext>
            </a:extLst>
          </p:cNvPr>
          <p:cNvSpPr>
            <a:spLocks noGrp="1"/>
          </p:cNvSpPr>
          <p:nvPr>
            <p:ph type="body" sz="quarter" idx="14"/>
          </p:nvPr>
        </p:nvSpPr>
        <p:spPr/>
        <p:txBody>
          <a:bodyPr/>
          <a:lstStyle/>
          <a:p>
            <a:r>
              <a:rPr lang="en-US"/>
              <a:t>June 3, 2026</a:t>
            </a:r>
          </a:p>
        </p:txBody>
      </p:sp>
      <p:pic>
        <p:nvPicPr>
          <p:cNvPr id="8" name="Picture Placeholder 7" descr="Digital lock">
            <a:extLst>
              <a:ext uri="{FF2B5EF4-FFF2-40B4-BE49-F238E27FC236}">
                <a16:creationId xmlns:a16="http://schemas.microsoft.com/office/drawing/2014/main" id="{180D7AA4-8592-2B0D-C4F7-420280BAEB3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5801" r="25801"/>
          <a:stretch/>
        </p:blipFill>
        <p:spPr>
          <a:prstGeom prst="rect">
            <a:avLst/>
          </a:prstGeom>
        </p:spPr>
      </p:pic>
    </p:spTree>
    <p:extLst>
      <p:ext uri="{BB962C8B-B14F-4D97-AF65-F5344CB8AC3E}">
        <p14:creationId xmlns:p14="http://schemas.microsoft.com/office/powerpoint/2010/main" val="1731028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36E-179C-954E-8A98-612E35956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9B86E-3AC5-2F40-8399-E6CB781F9E36}"/>
              </a:ext>
            </a:extLst>
          </p:cNvPr>
          <p:cNvSpPr>
            <a:spLocks noGrp="1"/>
          </p:cNvSpPr>
          <p:nvPr>
            <p:ph type="title"/>
          </p:nvPr>
        </p:nvSpPr>
        <p:spPr>
          <a:xfrm>
            <a:off x="838200" y="219163"/>
            <a:ext cx="10515600" cy="1325563"/>
          </a:xfrm>
        </p:spPr>
        <p:txBody>
          <a:bodyPr/>
          <a:lstStyle/>
          <a:p>
            <a:r>
              <a:rPr lang="en-US"/>
              <a:t>Token Phishing (</a:t>
            </a:r>
            <a:r>
              <a:rPr lang="en-US" err="1"/>
              <a:t>ROADTools</a:t>
            </a:r>
            <a:r>
              <a:rPr lang="en-US"/>
              <a:t>)</a:t>
            </a:r>
          </a:p>
        </p:txBody>
      </p:sp>
      <p:sp>
        <p:nvSpPr>
          <p:cNvPr id="3" name="Content Placeholder 2">
            <a:extLst>
              <a:ext uri="{FF2B5EF4-FFF2-40B4-BE49-F238E27FC236}">
                <a16:creationId xmlns:a16="http://schemas.microsoft.com/office/drawing/2014/main" id="{953B7F91-F400-70A8-9FD6-23DD41AA214D}"/>
              </a:ext>
            </a:extLst>
          </p:cNvPr>
          <p:cNvSpPr>
            <a:spLocks noGrp="1"/>
          </p:cNvSpPr>
          <p:nvPr>
            <p:ph sz="half" idx="1"/>
          </p:nvPr>
        </p:nvSpPr>
        <p:spPr/>
        <p:txBody>
          <a:bodyPr/>
          <a:lstStyle/>
          <a:p>
            <a:r>
              <a:rPr lang="en-US" sz="2400"/>
              <a:t>Microsoft Device Token Access</a:t>
            </a:r>
          </a:p>
          <a:p>
            <a:r>
              <a:rPr lang="en-US" sz="1800" b="0"/>
              <a:t>- Microsoft has an ability to register devices for access for a period of time to prevent consistent reauthentication</a:t>
            </a:r>
          </a:p>
          <a:p>
            <a:r>
              <a:rPr lang="en-US" sz="1800" b="0"/>
              <a:t>- Silent, persistent MFA-bypassing access to Exchange, SharePoint, Teams, Azure Key Vault, and Azure resources, conducted exclusively through legitimate Microsoft APIs that produce traffic indistinguishable from normal administrative activity</a:t>
            </a:r>
            <a:endParaRPr lang="en-US" sz="1800"/>
          </a:p>
        </p:txBody>
      </p:sp>
      <p:sp>
        <p:nvSpPr>
          <p:cNvPr id="5" name="Content Placeholder 4">
            <a:extLst>
              <a:ext uri="{FF2B5EF4-FFF2-40B4-BE49-F238E27FC236}">
                <a16:creationId xmlns:a16="http://schemas.microsoft.com/office/drawing/2014/main" id="{8E243B17-B060-697E-C8C6-EA6D20A6ECB0}"/>
              </a:ext>
            </a:extLst>
          </p:cNvPr>
          <p:cNvSpPr>
            <a:spLocks noGrp="1"/>
          </p:cNvSpPr>
          <p:nvPr>
            <p:ph sz="half" idx="2"/>
          </p:nvPr>
        </p:nvSpPr>
        <p:spPr/>
        <p:txBody>
          <a:bodyPr/>
          <a:lstStyle/>
          <a:p>
            <a:r>
              <a:rPr lang="en-US"/>
              <a:t>Remediation</a:t>
            </a:r>
          </a:p>
          <a:p>
            <a:endParaRPr lang="en-US"/>
          </a:p>
          <a:p>
            <a:pPr marL="342900" indent="-342900">
              <a:buFont typeface="Arial" panose="020B0604020202020204" pitchFamily="34" charset="0"/>
              <a:buChar char="•"/>
            </a:pPr>
            <a:r>
              <a:rPr lang="en-US"/>
              <a:t>(Block User)</a:t>
            </a:r>
          </a:p>
          <a:p>
            <a:pPr marL="342900" indent="-342900">
              <a:buFont typeface="Arial" panose="020B0604020202020204" pitchFamily="34" charset="0"/>
              <a:buChar char="•"/>
            </a:pPr>
            <a:r>
              <a:rPr lang="en-US"/>
              <a:t>Reset Password</a:t>
            </a:r>
          </a:p>
          <a:p>
            <a:pPr marL="342900" indent="-342900">
              <a:buFont typeface="Arial" panose="020B0604020202020204" pitchFamily="34" charset="0"/>
              <a:buChar char="•"/>
            </a:pPr>
            <a:r>
              <a:rPr lang="en-US"/>
              <a:t>Kill Active Sessions</a:t>
            </a:r>
          </a:p>
          <a:p>
            <a:pPr marL="342900" indent="-342900">
              <a:buFont typeface="Arial" panose="020B0604020202020204" pitchFamily="34" charset="0"/>
              <a:buChar char="•"/>
            </a:pPr>
            <a:r>
              <a:rPr lang="en-US"/>
              <a:t>Remove non-standard MFA</a:t>
            </a:r>
          </a:p>
          <a:p>
            <a:pPr marL="342900" indent="-342900">
              <a:buFont typeface="Arial" panose="020B0604020202020204" pitchFamily="34" charset="0"/>
              <a:buChar char="•"/>
            </a:pPr>
            <a:r>
              <a:rPr lang="en-US"/>
              <a:t>Remove added device from malicious actor</a:t>
            </a:r>
          </a:p>
        </p:txBody>
      </p:sp>
    </p:spTree>
    <p:extLst>
      <p:ext uri="{BB962C8B-B14F-4D97-AF65-F5344CB8AC3E}">
        <p14:creationId xmlns:p14="http://schemas.microsoft.com/office/powerpoint/2010/main" val="3602583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A42A36-155A-DC21-5744-0836E92BDF2C}"/>
              </a:ext>
            </a:extLst>
          </p:cNvPr>
          <p:cNvSpPr>
            <a:spLocks noGrp="1"/>
          </p:cNvSpPr>
          <p:nvPr>
            <p:ph type="title"/>
          </p:nvPr>
        </p:nvSpPr>
        <p:spPr>
          <a:xfrm>
            <a:off x="263433" y="2766218"/>
            <a:ext cx="1617618" cy="1325563"/>
          </a:xfrm>
        </p:spPr>
        <p:txBody>
          <a:bodyPr/>
          <a:lstStyle/>
          <a:p>
            <a:r>
              <a:rPr lang="en-US"/>
              <a:t>Token Type</a:t>
            </a:r>
          </a:p>
        </p:txBody>
      </p:sp>
      <p:graphicFrame>
        <p:nvGraphicFramePr>
          <p:cNvPr id="4" name="Content Placeholder 3">
            <a:extLst>
              <a:ext uri="{FF2B5EF4-FFF2-40B4-BE49-F238E27FC236}">
                <a16:creationId xmlns:a16="http://schemas.microsoft.com/office/drawing/2014/main" id="{EE8BD854-DB11-84FF-0C58-66E4A8D0BB0A}"/>
              </a:ext>
            </a:extLst>
          </p:cNvPr>
          <p:cNvGraphicFramePr>
            <a:graphicFrameLocks noGrp="1"/>
          </p:cNvGraphicFramePr>
          <p:nvPr>
            <p:ph idx="1"/>
          </p:nvPr>
        </p:nvGraphicFramePr>
        <p:xfrm>
          <a:off x="1750423" y="326572"/>
          <a:ext cx="10306593" cy="5656217"/>
        </p:xfrm>
        <a:graphic>
          <a:graphicData uri="http://schemas.openxmlformats.org/drawingml/2006/table">
            <a:tbl>
              <a:tblPr firstRow="1" bandRow="1">
                <a:tableStyleId>{5C22544A-7EE6-4342-B048-85BDC9FD1C3A}</a:tableStyleId>
              </a:tblPr>
              <a:tblGrid>
                <a:gridCol w="1500416">
                  <a:extLst>
                    <a:ext uri="{9D8B030D-6E8A-4147-A177-3AD203B41FA5}">
                      <a16:colId xmlns:a16="http://schemas.microsoft.com/office/drawing/2014/main" val="158614161"/>
                    </a:ext>
                  </a:extLst>
                </a:gridCol>
                <a:gridCol w="2549069">
                  <a:extLst>
                    <a:ext uri="{9D8B030D-6E8A-4147-A177-3AD203B41FA5}">
                      <a16:colId xmlns:a16="http://schemas.microsoft.com/office/drawing/2014/main" val="2956167853"/>
                    </a:ext>
                  </a:extLst>
                </a:gridCol>
                <a:gridCol w="1410789">
                  <a:extLst>
                    <a:ext uri="{9D8B030D-6E8A-4147-A177-3AD203B41FA5}">
                      <a16:colId xmlns:a16="http://schemas.microsoft.com/office/drawing/2014/main" val="2370885245"/>
                    </a:ext>
                  </a:extLst>
                </a:gridCol>
                <a:gridCol w="1397726">
                  <a:extLst>
                    <a:ext uri="{9D8B030D-6E8A-4147-A177-3AD203B41FA5}">
                      <a16:colId xmlns:a16="http://schemas.microsoft.com/office/drawing/2014/main" val="3233023659"/>
                    </a:ext>
                  </a:extLst>
                </a:gridCol>
                <a:gridCol w="3448593">
                  <a:extLst>
                    <a:ext uri="{9D8B030D-6E8A-4147-A177-3AD203B41FA5}">
                      <a16:colId xmlns:a16="http://schemas.microsoft.com/office/drawing/2014/main" val="3006019417"/>
                    </a:ext>
                  </a:extLst>
                </a:gridCol>
              </a:tblGrid>
              <a:tr h="504773">
                <a:tc>
                  <a:txBody>
                    <a:bodyPr/>
                    <a:lstStyle/>
                    <a:p>
                      <a:pPr algn="ctr"/>
                      <a:r>
                        <a:rPr lang="en-US"/>
                        <a:t>Token Type</a:t>
                      </a:r>
                    </a:p>
                  </a:txBody>
                  <a:tcPr anchor="ctr"/>
                </a:tc>
                <a:tc>
                  <a:txBody>
                    <a:bodyPr/>
                    <a:lstStyle/>
                    <a:p>
                      <a:pPr algn="ctr"/>
                      <a:r>
                        <a:rPr lang="en-US"/>
                        <a:t>Purpose</a:t>
                      </a:r>
                    </a:p>
                  </a:txBody>
                  <a:tcPr anchor="ctr"/>
                </a:tc>
                <a:tc>
                  <a:txBody>
                    <a:bodyPr/>
                    <a:lstStyle/>
                    <a:p>
                      <a:pPr algn="ctr"/>
                      <a:r>
                        <a:rPr lang="en-US"/>
                        <a:t>Lifetime</a:t>
                      </a:r>
                    </a:p>
                  </a:txBody>
                  <a:tcPr anchor="ctr"/>
                </a:tc>
                <a:tc>
                  <a:txBody>
                    <a:bodyPr/>
                    <a:lstStyle/>
                    <a:p>
                      <a:pPr algn="ctr"/>
                      <a:r>
                        <a:rPr lang="en-US"/>
                        <a:t>Bound To</a:t>
                      </a:r>
                    </a:p>
                  </a:txBody>
                  <a:tcPr anchor="ctr"/>
                </a:tc>
                <a:tc>
                  <a:txBody>
                    <a:bodyPr/>
                    <a:lstStyle/>
                    <a:p>
                      <a:pPr algn="ctr"/>
                      <a:r>
                        <a:rPr lang="en-US"/>
                        <a:t>Attack Reason</a:t>
                      </a:r>
                    </a:p>
                  </a:txBody>
                  <a:tcPr anchor="ctr"/>
                </a:tc>
                <a:extLst>
                  <a:ext uri="{0D108BD9-81ED-4DB2-BD59-A6C34878D82A}">
                    <a16:rowId xmlns:a16="http://schemas.microsoft.com/office/drawing/2014/main" val="1262043459"/>
                  </a:ext>
                </a:extLst>
              </a:tr>
              <a:tr h="860115">
                <a:tc>
                  <a:txBody>
                    <a:bodyPr/>
                    <a:lstStyle/>
                    <a:p>
                      <a:r>
                        <a:rPr lang="en-US" sz="1800" b="0" i="0" kern="1200">
                          <a:solidFill>
                            <a:schemeClr val="dk1"/>
                          </a:solidFill>
                          <a:effectLst/>
                          <a:latin typeface="+mn-lt"/>
                          <a:ea typeface="+mn-ea"/>
                          <a:cs typeface="+mn-cs"/>
                        </a:rPr>
                        <a:t>Access</a:t>
                      </a:r>
                    </a:p>
                    <a:p>
                      <a:r>
                        <a:rPr lang="en-US" sz="1800" b="0" i="0" kern="1200">
                          <a:solidFill>
                            <a:schemeClr val="dk1"/>
                          </a:solidFill>
                          <a:effectLst/>
                          <a:latin typeface="+mn-lt"/>
                          <a:ea typeface="+mn-ea"/>
                          <a:cs typeface="+mn-cs"/>
                        </a:rPr>
                        <a:t>Token</a:t>
                      </a:r>
                    </a:p>
                  </a:txBody>
                  <a:tcPr/>
                </a:tc>
                <a:tc>
                  <a:txBody>
                    <a:bodyPr/>
                    <a:lstStyle/>
                    <a:p>
                      <a:r>
                        <a:rPr lang="en-US" sz="1800" b="0" i="0" kern="1200">
                          <a:solidFill>
                            <a:schemeClr val="dk1"/>
                          </a:solidFill>
                          <a:effectLst/>
                          <a:latin typeface="+mn-lt"/>
                          <a:ea typeface="+mn-ea"/>
                          <a:cs typeface="+mn-cs"/>
                        </a:rPr>
                        <a:t>Authorizes API calls to a specific resource</a:t>
                      </a:r>
                      <a:endParaRPr lang="en-US"/>
                    </a:p>
                  </a:txBody>
                  <a:tcPr/>
                </a:tc>
                <a:tc>
                  <a:txBody>
                    <a:bodyPr/>
                    <a:lstStyle/>
                    <a:p>
                      <a:r>
                        <a:rPr lang="en-US" sz="1800" b="0" i="0" kern="1200">
                          <a:solidFill>
                            <a:schemeClr val="dk1"/>
                          </a:solidFill>
                          <a:effectLst/>
                          <a:latin typeface="+mn-lt"/>
                          <a:ea typeface="+mn-ea"/>
                          <a:cs typeface="+mn-cs"/>
                        </a:rPr>
                        <a:t>60–90 min</a:t>
                      </a:r>
                      <a:endParaRPr lang="en-US"/>
                    </a:p>
                  </a:txBody>
                  <a:tcPr/>
                </a:tc>
                <a:tc>
                  <a:txBody>
                    <a:bodyPr/>
                    <a:lstStyle/>
                    <a:p>
                      <a:r>
                        <a:rPr lang="en-US" sz="1800" b="0" i="0" kern="1200">
                          <a:solidFill>
                            <a:schemeClr val="dk1"/>
                          </a:solidFill>
                          <a:effectLst/>
                          <a:latin typeface="+mn-lt"/>
                          <a:ea typeface="+mn-ea"/>
                          <a:cs typeface="+mn-cs"/>
                        </a:rPr>
                        <a:t>Nothing (bearer token)</a:t>
                      </a:r>
                      <a:endParaRPr lang="en-US"/>
                    </a:p>
                  </a:txBody>
                  <a:tcPr/>
                </a:tc>
                <a:tc>
                  <a:txBody>
                    <a:bodyPr/>
                    <a:lstStyle/>
                    <a:p>
                      <a:r>
                        <a:rPr lang="en-US" sz="1800" b="0" i="0" kern="1200">
                          <a:solidFill>
                            <a:schemeClr val="dk1"/>
                          </a:solidFill>
                          <a:effectLst/>
                          <a:latin typeface="+mn-lt"/>
                          <a:ea typeface="+mn-ea"/>
                          <a:cs typeface="+mn-cs"/>
                        </a:rPr>
                        <a:t>Immediate resource access - no re-auth needed for its lifetime</a:t>
                      </a:r>
                      <a:endParaRPr lang="en-US"/>
                    </a:p>
                  </a:txBody>
                  <a:tcPr/>
                </a:tc>
                <a:extLst>
                  <a:ext uri="{0D108BD9-81ED-4DB2-BD59-A6C34878D82A}">
                    <a16:rowId xmlns:a16="http://schemas.microsoft.com/office/drawing/2014/main" val="3056286409"/>
                  </a:ext>
                </a:extLst>
              </a:tr>
              <a:tr h="1130436">
                <a:tc>
                  <a:txBody>
                    <a:bodyPr/>
                    <a:lstStyle/>
                    <a:p>
                      <a:r>
                        <a:rPr lang="en-US" sz="1800" b="0" i="0" kern="1200">
                          <a:solidFill>
                            <a:schemeClr val="dk1"/>
                          </a:solidFill>
                          <a:effectLst/>
                          <a:latin typeface="+mn-lt"/>
                          <a:ea typeface="+mn-ea"/>
                          <a:cs typeface="+mn-cs"/>
                        </a:rPr>
                        <a:t>Refresh</a:t>
                      </a:r>
                    </a:p>
                    <a:p>
                      <a:r>
                        <a:rPr lang="en-US" sz="1800" b="0" i="0" kern="1200">
                          <a:solidFill>
                            <a:schemeClr val="dk1"/>
                          </a:solidFill>
                          <a:effectLst/>
                          <a:latin typeface="+mn-lt"/>
                          <a:ea typeface="+mn-ea"/>
                          <a:cs typeface="+mn-cs"/>
                        </a:rPr>
                        <a:t>Token</a:t>
                      </a:r>
                    </a:p>
                  </a:txBody>
                  <a:tcPr/>
                </a:tc>
                <a:tc>
                  <a:txBody>
                    <a:bodyPr/>
                    <a:lstStyle/>
                    <a:p>
                      <a:r>
                        <a:rPr lang="en-US" sz="1800" b="0" i="0" kern="1200">
                          <a:solidFill>
                            <a:schemeClr val="dk1"/>
                          </a:solidFill>
                          <a:effectLst/>
                          <a:latin typeface="+mn-lt"/>
                          <a:ea typeface="+mn-ea"/>
                          <a:cs typeface="+mn-cs"/>
                        </a:rPr>
                        <a:t>Obtains new access tokens without re-login; enables FOCI cross-service pivot</a:t>
                      </a:r>
                      <a:endParaRPr lang="en-US"/>
                    </a:p>
                  </a:txBody>
                  <a:tcPr/>
                </a:tc>
                <a:tc>
                  <a:txBody>
                    <a:bodyPr/>
                    <a:lstStyle/>
                    <a:p>
                      <a:r>
                        <a:rPr lang="en-US"/>
                        <a:t>Days to Months</a:t>
                      </a:r>
                    </a:p>
                  </a:txBody>
                  <a:tcPr/>
                </a:tc>
                <a:tc>
                  <a:txBody>
                    <a:bodyPr/>
                    <a:lstStyle/>
                    <a:p>
                      <a:r>
                        <a:rPr lang="en-US" sz="1800" b="0" i="0" kern="1200">
                          <a:solidFill>
                            <a:schemeClr val="dk1"/>
                          </a:solidFill>
                          <a:effectLst/>
                          <a:latin typeface="+mn-lt"/>
                          <a:ea typeface="+mn-ea"/>
                          <a:cs typeface="+mn-cs"/>
                        </a:rPr>
                        <a:t>App registration</a:t>
                      </a:r>
                      <a:endParaRPr lang="en-US"/>
                    </a:p>
                  </a:txBody>
                  <a:tcPr/>
                </a:tc>
                <a:tc>
                  <a:txBody>
                    <a:bodyPr/>
                    <a:lstStyle/>
                    <a:p>
                      <a:r>
                        <a:rPr lang="en-US" sz="1800" b="0" i="0" kern="1200">
                          <a:solidFill>
                            <a:schemeClr val="dk1"/>
                          </a:solidFill>
                          <a:effectLst/>
                          <a:latin typeface="+mn-lt"/>
                          <a:ea typeface="+mn-ea"/>
                          <a:cs typeface="+mn-cs"/>
                        </a:rPr>
                        <a:t>Persistent silent access - regenerates access tokens indefinitely</a:t>
                      </a:r>
                      <a:endParaRPr lang="en-US"/>
                    </a:p>
                  </a:txBody>
                  <a:tcPr/>
                </a:tc>
                <a:extLst>
                  <a:ext uri="{0D108BD9-81ED-4DB2-BD59-A6C34878D82A}">
                    <a16:rowId xmlns:a16="http://schemas.microsoft.com/office/drawing/2014/main" val="3775546572"/>
                  </a:ext>
                </a:extLst>
              </a:tr>
              <a:tr h="1634219">
                <a:tc>
                  <a:txBody>
                    <a:bodyPr/>
                    <a:lstStyle/>
                    <a:p>
                      <a:r>
                        <a:rPr lang="en-US" sz="1800" b="0" i="0" kern="1200">
                          <a:solidFill>
                            <a:schemeClr val="dk1"/>
                          </a:solidFill>
                          <a:effectLst/>
                          <a:latin typeface="+mn-lt"/>
                          <a:ea typeface="+mn-ea"/>
                          <a:cs typeface="+mn-cs"/>
                        </a:rPr>
                        <a:t>Primary</a:t>
                      </a:r>
                    </a:p>
                    <a:p>
                      <a:r>
                        <a:rPr lang="en-US" sz="1800" b="0" i="0" kern="1200">
                          <a:solidFill>
                            <a:schemeClr val="dk1"/>
                          </a:solidFill>
                          <a:effectLst/>
                          <a:latin typeface="+mn-lt"/>
                          <a:ea typeface="+mn-ea"/>
                          <a:cs typeface="+mn-cs"/>
                        </a:rPr>
                        <a:t>Refresh</a:t>
                      </a:r>
                    </a:p>
                    <a:p>
                      <a:r>
                        <a:rPr lang="en-US" sz="1800" b="0" i="0" kern="1200">
                          <a:solidFill>
                            <a:schemeClr val="dk1"/>
                          </a:solidFill>
                          <a:effectLst/>
                          <a:latin typeface="+mn-lt"/>
                          <a:ea typeface="+mn-ea"/>
                          <a:cs typeface="+mn-cs"/>
                        </a:rPr>
                        <a:t>Token (PRT)</a:t>
                      </a:r>
                    </a:p>
                  </a:txBody>
                  <a:tcPr/>
                </a:tc>
                <a:tc>
                  <a:txBody>
                    <a:bodyPr/>
                    <a:lstStyle/>
                    <a:p>
                      <a:r>
                        <a:rPr lang="en-US" sz="1800" b="0" i="0" kern="1200">
                          <a:solidFill>
                            <a:schemeClr val="dk1"/>
                          </a:solidFill>
                          <a:effectLst/>
                          <a:latin typeface="+mn-lt"/>
                          <a:ea typeface="+mn-ea"/>
                          <a:cs typeface="+mn-cs"/>
                        </a:rPr>
                        <a:t>Device-level SSO token; the Kerberos TGT of the cloud</a:t>
                      </a:r>
                      <a:endParaRPr lang="en-US"/>
                    </a:p>
                  </a:txBody>
                  <a:tcPr/>
                </a:tc>
                <a:tc>
                  <a:txBody>
                    <a:bodyPr/>
                    <a:lstStyle/>
                    <a:p>
                      <a:r>
                        <a:rPr lang="en-US" sz="1800" b="0" i="0" kern="1200">
                          <a:solidFill>
                            <a:schemeClr val="dk1"/>
                          </a:solidFill>
                          <a:effectLst/>
                          <a:latin typeface="+mn-lt"/>
                          <a:ea typeface="+mn-ea"/>
                          <a:cs typeface="+mn-cs"/>
                        </a:rPr>
                        <a:t>14 days (renewable) · ~90 days via virtual device registration</a:t>
                      </a:r>
                      <a:endParaRPr lang="en-US"/>
                    </a:p>
                  </a:txBody>
                  <a:tcPr/>
                </a:tc>
                <a:tc>
                  <a:txBody>
                    <a:bodyPr/>
                    <a:lstStyle/>
                    <a:p>
                      <a:r>
                        <a:rPr lang="en-US" sz="1800" b="0" i="0" kern="1200">
                          <a:solidFill>
                            <a:schemeClr val="dk1"/>
                          </a:solidFill>
                          <a:effectLst/>
                          <a:latin typeface="+mn-lt"/>
                          <a:ea typeface="+mn-ea"/>
                          <a:cs typeface="+mn-cs"/>
                        </a:rPr>
                        <a:t>Device + TPM (ideally)</a:t>
                      </a:r>
                      <a:endParaRPr lang="en-US"/>
                    </a:p>
                  </a:txBody>
                  <a:tcPr/>
                </a:tc>
                <a:tc>
                  <a:txBody>
                    <a:bodyPr/>
                    <a:lstStyle/>
                    <a:p>
                      <a:r>
                        <a:rPr lang="en-US" sz="1800" b="0" i="0" kern="1200">
                          <a:solidFill>
                            <a:schemeClr val="dk1"/>
                          </a:solidFill>
                          <a:effectLst/>
                          <a:latin typeface="+mn-lt"/>
                          <a:ea typeface="+mn-ea"/>
                          <a:cs typeface="+mn-cs"/>
                        </a:rPr>
                        <a:t>MFA bypass + infinite token factory for ALL Entra-integrated resources; survives OAuth session revocation when obtained via virtual device registration</a:t>
                      </a:r>
                      <a:endParaRPr lang="en-US"/>
                    </a:p>
                  </a:txBody>
                  <a:tcPr/>
                </a:tc>
                <a:extLst>
                  <a:ext uri="{0D108BD9-81ED-4DB2-BD59-A6C34878D82A}">
                    <a16:rowId xmlns:a16="http://schemas.microsoft.com/office/drawing/2014/main" val="1865537328"/>
                  </a:ext>
                </a:extLst>
              </a:tr>
              <a:tr h="1310964">
                <a:tc>
                  <a:txBody>
                    <a:bodyPr/>
                    <a:lstStyle/>
                    <a:p>
                      <a:r>
                        <a:rPr lang="en-US" sz="1800" b="0" i="0" kern="1200">
                          <a:solidFill>
                            <a:schemeClr val="dk1"/>
                          </a:solidFill>
                          <a:effectLst/>
                          <a:latin typeface="+mn-lt"/>
                          <a:ea typeface="+mn-ea"/>
                          <a:cs typeface="+mn-cs"/>
                        </a:rPr>
                        <a:t>ESTSAUTH</a:t>
                      </a:r>
                    </a:p>
                    <a:p>
                      <a:r>
                        <a:rPr lang="en-US" sz="1800" b="0" i="0" kern="1200">
                          <a:solidFill>
                            <a:schemeClr val="dk1"/>
                          </a:solidFill>
                          <a:effectLst/>
                          <a:latin typeface="+mn-lt"/>
                          <a:ea typeface="+mn-ea"/>
                          <a:cs typeface="+mn-cs"/>
                        </a:rPr>
                        <a:t>Session</a:t>
                      </a:r>
                    </a:p>
                    <a:p>
                      <a:r>
                        <a:rPr lang="en-US" sz="1800" b="0" i="0" kern="1200">
                          <a:solidFill>
                            <a:schemeClr val="dk1"/>
                          </a:solidFill>
                          <a:effectLst/>
                          <a:latin typeface="+mn-lt"/>
                          <a:ea typeface="+mn-ea"/>
                          <a:cs typeface="+mn-cs"/>
                        </a:rPr>
                        <a:t>Cookie</a:t>
                      </a:r>
                    </a:p>
                  </a:txBody>
                  <a:tcPr/>
                </a:tc>
                <a:tc>
                  <a:txBody>
                    <a:bodyPr/>
                    <a:lstStyle/>
                    <a:p>
                      <a:r>
                        <a:rPr lang="en-US" sz="1800" b="0" i="0" kern="1200">
                          <a:solidFill>
                            <a:schemeClr val="dk1"/>
                          </a:solidFill>
                          <a:effectLst/>
                          <a:latin typeface="+mn-lt"/>
                          <a:ea typeface="+mn-ea"/>
                          <a:cs typeface="+mn-cs"/>
                        </a:rPr>
                        <a:t>Persistent browser session cookie granting direct access to Microsoft web services</a:t>
                      </a:r>
                      <a:endParaRPr lang="en-US"/>
                    </a:p>
                  </a:txBody>
                  <a:tcPr/>
                </a:tc>
                <a:tc>
                  <a:txBody>
                    <a:bodyPr/>
                    <a:lstStyle/>
                    <a:p>
                      <a:r>
                        <a:rPr lang="en-US" sz="1800" b="0" i="0" kern="1200">
                          <a:solidFill>
                            <a:schemeClr val="dk1"/>
                          </a:solidFill>
                          <a:effectLst/>
                          <a:latin typeface="+mn-lt"/>
                          <a:ea typeface="+mn-ea"/>
                          <a:cs typeface="+mn-cs"/>
                        </a:rPr>
                        <a:t>14 days</a:t>
                      </a:r>
                      <a:endParaRPr lang="en-US"/>
                    </a:p>
                  </a:txBody>
                  <a:tcPr/>
                </a:tc>
                <a:tc>
                  <a:txBody>
                    <a:bodyPr/>
                    <a:lstStyle/>
                    <a:p>
                      <a:r>
                        <a:rPr lang="en-US" sz="1800" b="0" i="0" kern="1200">
                          <a:solidFill>
                            <a:schemeClr val="dk1"/>
                          </a:solidFill>
                          <a:effectLst/>
                          <a:latin typeface="+mn-lt"/>
                          <a:ea typeface="+mn-ea"/>
                          <a:cs typeface="+mn-cs"/>
                        </a:rPr>
                        <a:t>Browser session</a:t>
                      </a:r>
                      <a:endParaRPr lang="en-US"/>
                    </a:p>
                  </a:txBody>
                  <a:tcPr/>
                </a:tc>
                <a:tc>
                  <a:txBody>
                    <a:bodyPr/>
                    <a:lstStyle/>
                    <a:p>
                      <a:r>
                        <a:rPr lang="en-US" sz="1800" b="0" i="0" kern="1200">
                          <a:solidFill>
                            <a:schemeClr val="dk1"/>
                          </a:solidFill>
                          <a:effectLst/>
                          <a:latin typeface="+mn-lt"/>
                          <a:ea typeface="+mn-ea"/>
                          <a:cs typeface="+mn-cs"/>
                        </a:rPr>
                        <a:t>Browser-level persistent access - not revoked by Revoke-</a:t>
                      </a:r>
                      <a:r>
                        <a:rPr lang="en-US" sz="1800" b="0" i="0" kern="1200" err="1">
                          <a:solidFill>
                            <a:schemeClr val="dk1"/>
                          </a:solidFill>
                          <a:effectLst/>
                          <a:latin typeface="+mn-lt"/>
                          <a:ea typeface="+mn-ea"/>
                          <a:cs typeface="+mn-cs"/>
                        </a:rPr>
                        <a:t>MgUserSignInSession</a:t>
                      </a:r>
                      <a:r>
                        <a:rPr lang="en-US" sz="1800" b="0" i="0" kern="1200">
                          <a:solidFill>
                            <a:schemeClr val="dk1"/>
                          </a:solidFill>
                          <a:effectLst/>
                          <a:latin typeface="+mn-lt"/>
                          <a:ea typeface="+mn-ea"/>
                          <a:cs typeface="+mn-cs"/>
                        </a:rPr>
                        <a:t>; separate from token revocation</a:t>
                      </a:r>
                      <a:endParaRPr lang="en-US"/>
                    </a:p>
                  </a:txBody>
                  <a:tcPr/>
                </a:tc>
                <a:extLst>
                  <a:ext uri="{0D108BD9-81ED-4DB2-BD59-A6C34878D82A}">
                    <a16:rowId xmlns:a16="http://schemas.microsoft.com/office/drawing/2014/main" val="3291019020"/>
                  </a:ext>
                </a:extLst>
              </a:tr>
            </a:tbl>
          </a:graphicData>
        </a:graphic>
      </p:graphicFrame>
    </p:spTree>
    <p:extLst>
      <p:ext uri="{BB962C8B-B14F-4D97-AF65-F5344CB8AC3E}">
        <p14:creationId xmlns:p14="http://schemas.microsoft.com/office/powerpoint/2010/main" val="36244963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9C1ADA-2977-A7E9-2ED8-E8C4E54070A2}"/>
              </a:ext>
            </a:extLst>
          </p:cNvPr>
          <p:cNvSpPr>
            <a:spLocks noGrp="1"/>
          </p:cNvSpPr>
          <p:nvPr>
            <p:ph type="title"/>
          </p:nvPr>
        </p:nvSpPr>
        <p:spPr/>
        <p:txBody>
          <a:bodyPr/>
          <a:lstStyle/>
          <a:p>
            <a:r>
              <a:rPr lang="en-US"/>
              <a:t>Example Phish Initial Page</a:t>
            </a:r>
          </a:p>
        </p:txBody>
      </p:sp>
      <p:pic>
        <p:nvPicPr>
          <p:cNvPr id="5" name="Content Placeholder 4" descr="Screenshot of a phishing email, you have two few fax documents with hyperlink get your files here">
            <a:extLst>
              <a:ext uri="{FF2B5EF4-FFF2-40B4-BE49-F238E27FC236}">
                <a16:creationId xmlns:a16="http://schemas.microsoft.com/office/drawing/2014/main" id="{9ABE0FD8-B428-6E8F-90C0-2061B0F49377}"/>
              </a:ext>
              <a:ext uri="{C183D7F6-B498-43B3-948B-1728B52AA6E4}">
                <adec:decorative xmlns:adec="http://schemas.microsoft.com/office/drawing/2017/decorative" val="0"/>
              </a:ext>
            </a:extLst>
          </p:cNvPr>
          <p:cNvPicPr>
            <a:picLocks noGrp="1" noChangeAspect="1"/>
          </p:cNvPicPr>
          <p:nvPr>
            <p:ph idx="1"/>
          </p:nvPr>
        </p:nvPicPr>
        <p:blipFill>
          <a:blip r:embed="rId2"/>
          <a:stretch>
            <a:fillRect/>
          </a:stretch>
        </p:blipFill>
        <p:spPr>
          <a:xfrm>
            <a:off x="2305298" y="1316220"/>
            <a:ext cx="7581403" cy="4665479"/>
          </a:xfrm>
          <a:prstGeom prst="rect">
            <a:avLst/>
          </a:prstGeom>
        </p:spPr>
      </p:pic>
    </p:spTree>
    <p:extLst>
      <p:ext uri="{BB962C8B-B14F-4D97-AF65-F5344CB8AC3E}">
        <p14:creationId xmlns:p14="http://schemas.microsoft.com/office/powerpoint/2010/main" val="3196101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F94E87-116D-B73F-2461-07E15C2B9483}"/>
              </a:ext>
            </a:extLst>
          </p:cNvPr>
          <p:cNvSpPr>
            <a:spLocks noGrp="1"/>
          </p:cNvSpPr>
          <p:nvPr>
            <p:ph type="title"/>
          </p:nvPr>
        </p:nvSpPr>
        <p:spPr/>
        <p:txBody>
          <a:bodyPr/>
          <a:lstStyle/>
          <a:p>
            <a:r>
              <a:rPr lang="en-US"/>
              <a:t>Code Splash Screen</a:t>
            </a:r>
          </a:p>
        </p:txBody>
      </p:sp>
      <p:pic>
        <p:nvPicPr>
          <p:cNvPr id="6" name="Content Placeholder 5" descr="Screenshot of the Code splash screen with a code and &quot;copy code&quot; with a continue to microsoft at the bottom to make it easy to share your credentials">
            <a:extLst>
              <a:ext uri="{FF2B5EF4-FFF2-40B4-BE49-F238E27FC236}">
                <a16:creationId xmlns:a16="http://schemas.microsoft.com/office/drawing/2014/main" id="{A8490A26-7B26-59D8-1F62-1D70790FC8CA}"/>
              </a:ext>
            </a:extLst>
          </p:cNvPr>
          <p:cNvPicPr>
            <a:picLocks noGrp="1" noChangeAspect="1"/>
          </p:cNvPicPr>
          <p:nvPr>
            <p:ph idx="1"/>
          </p:nvPr>
        </p:nvPicPr>
        <p:blipFill>
          <a:blip r:embed="rId2"/>
          <a:stretch>
            <a:fillRect/>
          </a:stretch>
        </p:blipFill>
        <p:spPr>
          <a:xfrm>
            <a:off x="2549104" y="1207226"/>
            <a:ext cx="6882279" cy="4995863"/>
          </a:xfrm>
          <a:prstGeom prst="rect">
            <a:avLst/>
          </a:prstGeom>
        </p:spPr>
      </p:pic>
    </p:spTree>
    <p:extLst>
      <p:ext uri="{BB962C8B-B14F-4D97-AF65-F5344CB8AC3E}">
        <p14:creationId xmlns:p14="http://schemas.microsoft.com/office/powerpoint/2010/main" val="12208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B50E4B-A5AD-1E2A-725D-326CAC73A4EC}"/>
              </a:ext>
            </a:extLst>
          </p:cNvPr>
          <p:cNvSpPr>
            <a:spLocks noGrp="1"/>
          </p:cNvSpPr>
          <p:nvPr>
            <p:ph type="title"/>
          </p:nvPr>
        </p:nvSpPr>
        <p:spPr/>
        <p:txBody>
          <a:bodyPr/>
          <a:lstStyle/>
          <a:p>
            <a:r>
              <a:rPr lang="en-US" dirty="0"/>
              <a:t>Protection</a:t>
            </a:r>
          </a:p>
        </p:txBody>
      </p:sp>
      <p:sp>
        <p:nvSpPr>
          <p:cNvPr id="3" name="Content Placeholder 2">
            <a:extLst>
              <a:ext uri="{FF2B5EF4-FFF2-40B4-BE49-F238E27FC236}">
                <a16:creationId xmlns:a16="http://schemas.microsoft.com/office/drawing/2014/main" id="{37BFCA51-3F2D-0025-F16E-E06D275CA25E}"/>
              </a:ext>
            </a:extLst>
          </p:cNvPr>
          <p:cNvSpPr>
            <a:spLocks noGrp="1"/>
          </p:cNvSpPr>
          <p:nvPr>
            <p:ph sz="quarter" idx="4"/>
          </p:nvPr>
        </p:nvSpPr>
        <p:spPr/>
        <p:txBody>
          <a:bodyPr/>
          <a:lstStyle/>
          <a:p>
            <a:r>
              <a:rPr lang="en-US" sz="2400" b="1"/>
              <a:t>It is still just a phish at the outset</a:t>
            </a:r>
          </a:p>
          <a:p>
            <a:pPr marL="342900" indent="-342900">
              <a:buFont typeface="Arial" panose="020B0604020202020204" pitchFamily="34" charset="0"/>
              <a:buChar char="•"/>
            </a:pPr>
            <a:r>
              <a:rPr lang="en-US"/>
              <a:t>Don’t click on links or attachments that seem odd even if they come from a COV agency</a:t>
            </a:r>
          </a:p>
          <a:p>
            <a:pPr marL="342900" indent="-342900">
              <a:buFont typeface="Arial" panose="020B0604020202020204" pitchFamily="34" charset="0"/>
              <a:buChar char="•"/>
            </a:pPr>
            <a:r>
              <a:rPr lang="en-US"/>
              <a:t>Long-term fix for Device Tokens in the works.  Very hard for shared model agencies.</a:t>
            </a:r>
          </a:p>
          <a:p>
            <a:pPr marL="342900" indent="-342900">
              <a:buFont typeface="Arial" panose="020B0604020202020204" pitchFamily="34" charset="0"/>
              <a:buChar char="•"/>
            </a:pPr>
            <a:r>
              <a:rPr lang="en-US"/>
              <a:t>If a user does click and gets a code splash screen, they should avoid that at all costs.  That is the registration of the tokens</a:t>
            </a:r>
          </a:p>
        </p:txBody>
      </p:sp>
      <p:pic>
        <p:nvPicPr>
          <p:cNvPr id="6" name="Picture Placeholder 5" descr="Lock box screen on a laptop">
            <a:extLst>
              <a:ext uri="{FF2B5EF4-FFF2-40B4-BE49-F238E27FC236}">
                <a16:creationId xmlns:a16="http://schemas.microsoft.com/office/drawing/2014/main" id="{B4213811-5CB7-FA53-8FFC-BCCCFFEEA85D}"/>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t="8448" b="8448"/>
          <a:stretch>
            <a:fillRect/>
          </a:stretch>
        </p:blipFill>
        <p:spPr/>
      </p:pic>
    </p:spTree>
    <p:extLst>
      <p:ext uri="{BB962C8B-B14F-4D97-AF65-F5344CB8AC3E}">
        <p14:creationId xmlns:p14="http://schemas.microsoft.com/office/powerpoint/2010/main" val="39524342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1C2AB5-BD5A-B3C5-2185-6ECB38CB6966}"/>
              </a:ext>
            </a:extLst>
          </p:cNvPr>
          <p:cNvSpPr>
            <a:spLocks noGrp="1"/>
          </p:cNvSpPr>
          <p:nvPr>
            <p:ph type="title" idx="4294967295"/>
          </p:nvPr>
        </p:nvSpPr>
        <p:spPr>
          <a:xfrm>
            <a:off x="838200" y="-1325563"/>
            <a:ext cx="10515600" cy="1325563"/>
          </a:xfrm>
        </p:spPr>
        <p:txBody>
          <a:bodyPr vert="horz" lIns="91440" tIns="45720" rIns="91440" bIns="45720" rtlCol="0" anchor="b">
            <a:noAutofit/>
          </a:bodyPr>
          <a:lstStyle/>
          <a:p>
            <a:r>
              <a:rPr lang="en-US" dirty="0"/>
              <a:t>Questions</a:t>
            </a:r>
          </a:p>
        </p:txBody>
      </p:sp>
      <p:pic>
        <p:nvPicPr>
          <p:cNvPr id="6" name="Picture Placeholder 5" descr="a Icon picture of a magnifing glass over a fingerprint">
            <a:extLst>
              <a:ext uri="{FF2B5EF4-FFF2-40B4-BE49-F238E27FC236}">
                <a16:creationId xmlns:a16="http://schemas.microsoft.com/office/drawing/2014/main" id="{0F0ACA1F-979B-48F4-974B-2AA7E46D8FBA}"/>
              </a:ext>
            </a:extLst>
          </p:cNvPr>
          <p:cNvPicPr>
            <a:picLocks noGrp="1" noChangeAspect="1"/>
          </p:cNvPicPr>
          <p:nvPr>
            <p:ph type="pic" sz="quarter" idx="10"/>
          </p:nvPr>
        </p:nvPicPr>
        <p:blipFill>
          <a:blip r:embed="rId2"/>
          <a:srcRect t="58" b="58"/>
          <a:stretch>
            <a:fillRect/>
          </a:stretch>
        </p:blipFill>
        <p:spPr/>
      </p:pic>
      <p:sp>
        <p:nvSpPr>
          <p:cNvPr id="2" name="Subtitle 1">
            <a:extLst>
              <a:ext uri="{FF2B5EF4-FFF2-40B4-BE49-F238E27FC236}">
                <a16:creationId xmlns:a16="http://schemas.microsoft.com/office/drawing/2014/main" id="{07A79F3A-FC87-E4C1-E01A-84AE0A40E934}"/>
              </a:ext>
            </a:extLst>
          </p:cNvPr>
          <p:cNvSpPr>
            <a:spLocks noGrp="1"/>
          </p:cNvSpPr>
          <p:nvPr>
            <p:ph type="subTitle" idx="1"/>
          </p:nvPr>
        </p:nvSpPr>
        <p:spPr/>
        <p:txBody>
          <a:bodyPr/>
          <a:lstStyle/>
          <a:p>
            <a:r>
              <a:rPr lang="en-US"/>
              <a:t>Scott Brinkley</a:t>
            </a:r>
          </a:p>
        </p:txBody>
      </p:sp>
      <p:sp>
        <p:nvSpPr>
          <p:cNvPr id="4" name="Text Placeholder 3">
            <a:extLst>
              <a:ext uri="{FF2B5EF4-FFF2-40B4-BE49-F238E27FC236}">
                <a16:creationId xmlns:a16="http://schemas.microsoft.com/office/drawing/2014/main" id="{1ADF3AD6-8C07-CDE5-D71E-C82149FA2E37}"/>
              </a:ext>
            </a:extLst>
          </p:cNvPr>
          <p:cNvSpPr>
            <a:spLocks noGrp="1"/>
          </p:cNvSpPr>
          <p:nvPr>
            <p:ph type="body" sz="quarter" idx="11"/>
          </p:nvPr>
        </p:nvSpPr>
        <p:spPr/>
        <p:txBody>
          <a:bodyPr/>
          <a:lstStyle/>
          <a:p>
            <a:r>
              <a:rPr lang="en-US" err="1"/>
              <a:t>Scott.Brinkley@vita.virginia.gov</a:t>
            </a:r>
            <a:endParaRPr lang="en-US"/>
          </a:p>
        </p:txBody>
      </p:sp>
    </p:spTree>
    <p:extLst>
      <p:ext uri="{BB962C8B-B14F-4D97-AF65-F5344CB8AC3E}">
        <p14:creationId xmlns:p14="http://schemas.microsoft.com/office/powerpoint/2010/main" val="2393399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16D33F0-161E-1773-251B-FC3F74B15D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83D445A1-8E06-82A8-964B-BC7AE9CE5643}"/>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F7B4110D-DFF1-F6CB-E773-EC74AC541032}"/>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Why Now?</a:t>
            </a:r>
            <a:b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Multiple Transformations Occurring Simultaneously</a:t>
            </a:r>
          </a:p>
        </p:txBody>
      </p:sp>
      <p:sp>
        <p:nvSpPr>
          <p:cNvPr id="2" name="Pillar1">
            <a:extLst>
              <a:ext uri="{FF2B5EF4-FFF2-40B4-BE49-F238E27FC236}">
                <a16:creationId xmlns:a16="http://schemas.microsoft.com/office/drawing/2014/main" id="{820DEFBD-B55D-A119-AFE2-00B39879E01A}"/>
              </a:ext>
              <a:ext uri="{C183D7F6-B498-43B3-948B-1728B52AA6E4}">
                <adec:decorative xmlns:adec="http://schemas.microsoft.com/office/drawing/2017/decorative" val="1"/>
              </a:ext>
            </a:extLst>
          </p:cNvPr>
          <p:cNvSpPr/>
          <p:nvPr/>
        </p:nvSpPr>
        <p:spPr>
          <a:xfrm>
            <a:off x="300010" y="1433338"/>
            <a:ext cx="3500000" cy="4624152"/>
          </a:xfrm>
          <a:prstGeom prst="rect">
            <a:avLst/>
          </a:prstGeom>
          <a:solidFill>
            <a:srgbClr val="0058A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1Hdr">
            <a:extLst>
              <a:ext uri="{FF2B5EF4-FFF2-40B4-BE49-F238E27FC236}">
                <a16:creationId xmlns:a16="http://schemas.microsoft.com/office/drawing/2014/main" id="{8B965F9C-040D-53F3-7316-AC13443CA74A}"/>
              </a:ext>
            </a:extLst>
          </p:cNvPr>
          <p:cNvSpPr/>
          <p:nvPr/>
        </p:nvSpPr>
        <p:spPr>
          <a:xfrm>
            <a:off x="300010" y="1433339"/>
            <a:ext cx="3500000" cy="6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D100"/>
                </a:solidFill>
                <a:effectLst/>
                <a:uLnTx/>
                <a:uFillTx/>
                <a:latin typeface="Calibri" panose="020F0502020204030204"/>
                <a:ea typeface="+mn-ea"/>
                <a:cs typeface="+mn-cs"/>
              </a:rPr>
              <a:t>Citizen Services</a:t>
            </a:r>
          </a:p>
        </p:txBody>
      </p:sp>
      <p:sp>
        <p:nvSpPr>
          <p:cNvPr id="6" name="P1Body">
            <a:extLst>
              <a:ext uri="{FF2B5EF4-FFF2-40B4-BE49-F238E27FC236}">
                <a16:creationId xmlns:a16="http://schemas.microsoft.com/office/drawing/2014/main" id="{CB8BECE6-AD2F-49FF-E582-8FC895962DE9}"/>
              </a:ext>
            </a:extLst>
          </p:cNvPr>
          <p:cNvSpPr txBox="1"/>
          <p:nvPr/>
        </p:nvSpPr>
        <p:spPr>
          <a:xfrm>
            <a:off x="400010" y="2133339"/>
            <a:ext cx="3300000" cy="39241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Virginia Max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Migrating from mainframe to Azure while consolidating service stacks and enabling AI-powered tools for efficiency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Mobile 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Digital driver license on your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smartphone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err="1">
                <a:ln>
                  <a:noFill/>
                </a:ln>
                <a:solidFill>
                  <a:srgbClr val="FFFFFF"/>
                </a:solidFill>
                <a:effectLst/>
                <a:uLnTx/>
                <a:uFillTx/>
                <a:latin typeface="Calibri" panose="020F0502020204030204"/>
                <a:ea typeface="+mn-ea"/>
                <a:cs typeface="+mn-cs"/>
              </a:rPr>
              <a:t>DMVnow</a:t>
            </a: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 Update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Biometric identity verification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for secure citizen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F4F9"/>
                </a:solidFill>
                <a:effectLst/>
                <a:uLnTx/>
                <a:uFillTx/>
                <a:latin typeface="Calibri" panose="020F0502020204030204"/>
                <a:ea typeface="+mn-ea"/>
                <a:cs typeface="+mn-cs"/>
              </a:rPr>
              <a:t>Highway Safety Mobile Learning App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Gamify the Drivers Learning Manual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F4F9"/>
                </a:solidFill>
                <a:effectLst/>
                <a:uLnTx/>
                <a:uFillTx/>
                <a:latin typeface="Calibri" panose="020F0502020204030204"/>
                <a:ea typeface="+mn-ea"/>
                <a:cs typeface="+mn-cs"/>
              </a:rPr>
              <a:t>ARTS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Automated Road Tests</a:t>
            </a:r>
          </a:p>
        </p:txBody>
      </p:sp>
      <p:sp>
        <p:nvSpPr>
          <p:cNvPr id="7" name="Pillar2">
            <a:extLst>
              <a:ext uri="{FF2B5EF4-FFF2-40B4-BE49-F238E27FC236}">
                <a16:creationId xmlns:a16="http://schemas.microsoft.com/office/drawing/2014/main" id="{969F1420-D82C-BC7F-642C-3A5032751FE0}"/>
              </a:ext>
              <a:ext uri="{C183D7F6-B498-43B3-948B-1728B52AA6E4}">
                <adec:decorative xmlns:adec="http://schemas.microsoft.com/office/drawing/2017/decorative" val="1"/>
              </a:ext>
            </a:extLst>
          </p:cNvPr>
          <p:cNvSpPr/>
          <p:nvPr/>
        </p:nvSpPr>
        <p:spPr>
          <a:xfrm>
            <a:off x="4196010" y="1433338"/>
            <a:ext cx="3500000" cy="4624151"/>
          </a:xfrm>
          <a:prstGeom prst="rect">
            <a:avLst/>
          </a:prstGeom>
          <a:solidFill>
            <a:srgbClr val="0058A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P2Hdr">
            <a:extLst>
              <a:ext uri="{FF2B5EF4-FFF2-40B4-BE49-F238E27FC236}">
                <a16:creationId xmlns:a16="http://schemas.microsoft.com/office/drawing/2014/main" id="{60DCC2DB-E00C-917D-A5EF-1AEF638555BE}"/>
              </a:ext>
            </a:extLst>
          </p:cNvPr>
          <p:cNvSpPr/>
          <p:nvPr/>
        </p:nvSpPr>
        <p:spPr>
          <a:xfrm>
            <a:off x="4196010" y="1433339"/>
            <a:ext cx="3500000" cy="6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D100"/>
                </a:solidFill>
                <a:effectLst/>
                <a:uLnTx/>
                <a:uFillTx/>
                <a:latin typeface="Calibri" panose="020F0502020204030204"/>
                <a:ea typeface="+mn-ea"/>
                <a:cs typeface="+mn-cs"/>
              </a:rPr>
              <a:t>Security Operations</a:t>
            </a:r>
          </a:p>
        </p:txBody>
      </p:sp>
      <p:sp>
        <p:nvSpPr>
          <p:cNvPr id="10" name="P2Body">
            <a:extLst>
              <a:ext uri="{FF2B5EF4-FFF2-40B4-BE49-F238E27FC236}">
                <a16:creationId xmlns:a16="http://schemas.microsoft.com/office/drawing/2014/main" id="{7AF24F18-B72C-BBB5-0566-E47CA7C3685D}"/>
              </a:ext>
            </a:extLst>
          </p:cNvPr>
          <p:cNvSpPr txBox="1"/>
          <p:nvPr/>
        </p:nvSpPr>
        <p:spPr>
          <a:xfrm>
            <a:off x="4296010" y="2133339"/>
            <a:ext cx="3300000" cy="39241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Enhanced Monitoring &amp; Alerting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Continuous monitoring  of over 4,500 data shares and access of 186,000 law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enforcement entities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Vulnerability/Exploit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Modernized continuous scanning, testing,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and remediation workflows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Joint Operations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Unified security, operations, and emergency response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Black Kite MCP Orchestration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Continuous third-party cyber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risk intelligence orchestration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F4F9"/>
                </a:solidFill>
                <a:effectLst/>
                <a:uLnTx/>
                <a:uFillTx/>
                <a:latin typeface="Calibri" panose="020F0502020204030204"/>
                <a:ea typeface="+mn-ea"/>
                <a:cs typeface="+mn-cs"/>
              </a:rPr>
              <a:t>Splunk Cloud Migration (with MCP)</a:t>
            </a:r>
          </a:p>
        </p:txBody>
      </p:sp>
      <p:sp>
        <p:nvSpPr>
          <p:cNvPr id="12" name="Pillar3">
            <a:extLst>
              <a:ext uri="{FF2B5EF4-FFF2-40B4-BE49-F238E27FC236}">
                <a16:creationId xmlns:a16="http://schemas.microsoft.com/office/drawing/2014/main" id="{212BFF3F-E0C4-E254-C323-2651B0CA0C38}"/>
              </a:ext>
              <a:ext uri="{C183D7F6-B498-43B3-948B-1728B52AA6E4}">
                <adec:decorative xmlns:adec="http://schemas.microsoft.com/office/drawing/2017/decorative" val="1"/>
              </a:ext>
            </a:extLst>
          </p:cNvPr>
          <p:cNvSpPr/>
          <p:nvPr/>
        </p:nvSpPr>
        <p:spPr>
          <a:xfrm>
            <a:off x="8092010" y="1433339"/>
            <a:ext cx="3500000" cy="4624150"/>
          </a:xfrm>
          <a:prstGeom prst="rect">
            <a:avLst/>
          </a:prstGeom>
          <a:solidFill>
            <a:srgbClr val="0058A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P3Hdr">
            <a:extLst>
              <a:ext uri="{FF2B5EF4-FFF2-40B4-BE49-F238E27FC236}">
                <a16:creationId xmlns:a16="http://schemas.microsoft.com/office/drawing/2014/main" id="{EE974B32-30DF-9F4E-2A18-DB99C78842E1}"/>
              </a:ext>
            </a:extLst>
          </p:cNvPr>
          <p:cNvSpPr/>
          <p:nvPr/>
        </p:nvSpPr>
        <p:spPr>
          <a:xfrm>
            <a:off x="8092010" y="1433339"/>
            <a:ext cx="3500000" cy="6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D100"/>
                </a:solidFill>
                <a:effectLst/>
                <a:uLnTx/>
                <a:uFillTx/>
                <a:latin typeface="Calibri" panose="020F0502020204030204"/>
                <a:ea typeface="+mn-ea"/>
                <a:cs typeface="+mn-cs"/>
              </a:rPr>
              <a:t>Governance</a:t>
            </a:r>
          </a:p>
        </p:txBody>
      </p:sp>
      <p:sp>
        <p:nvSpPr>
          <p:cNvPr id="14" name="P3Body">
            <a:extLst>
              <a:ext uri="{FF2B5EF4-FFF2-40B4-BE49-F238E27FC236}">
                <a16:creationId xmlns:a16="http://schemas.microsoft.com/office/drawing/2014/main" id="{61F57345-6BB5-A410-66A7-22991D9E797D}"/>
              </a:ext>
            </a:extLst>
          </p:cNvPr>
          <p:cNvSpPr txBox="1"/>
          <p:nvPr/>
        </p:nvSpPr>
        <p:spPr>
          <a:xfrm>
            <a:off x="8192010" y="2133339"/>
            <a:ext cx="3300000" cy="26314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AI Governance Initiative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Formal AI oversight lifecycle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and accountability framework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Enterprise Risk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Agency-wide risk visibility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and governance integration on new </a:t>
            </a:r>
            <a:r>
              <a:rPr kumimoji="0" lang="en-US" sz="1300" b="0" i="0" u="none" strike="noStrike" kern="1200" cap="none" spc="0" normalizeH="0" baseline="0" noProof="0" err="1">
                <a:ln>
                  <a:noFill/>
                </a:ln>
                <a:solidFill>
                  <a:srgbClr val="EEF4F9"/>
                </a:solidFill>
                <a:effectLst/>
                <a:uLnTx/>
                <a:uFillTx/>
                <a:latin typeface="Calibri" panose="020F0502020204030204"/>
                <a:ea typeface="+mn-ea"/>
                <a:cs typeface="+mn-cs"/>
              </a:rPr>
              <a:t>OnSpring</a:t>
            </a: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 ERM platform (with MCP)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F4F9"/>
                </a:solidFill>
                <a:effectLst/>
                <a:uLnTx/>
                <a:uFillTx/>
                <a:latin typeface="Calibri" panose="020F0502020204030204"/>
                <a:ea typeface="+mn-ea"/>
                <a:cs typeface="+mn-cs"/>
              </a:rPr>
              <a:t>AI Training Internship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srgbClr val="EEF4F9"/>
                </a:solidFill>
                <a:effectLst/>
                <a:uLnTx/>
                <a:uFillTx/>
                <a:latin typeface="Calibri" panose="020F0502020204030204"/>
                <a:ea typeface="+mn-ea"/>
                <a:cs typeface="+mn-cs"/>
              </a:rPr>
              <a:t>Developing AI training for all staff using AI and hosting on Knowbe4</a:t>
            </a:r>
          </a:p>
        </p:txBody>
      </p:sp>
    </p:spTree>
    <p:extLst>
      <p:ext uri="{BB962C8B-B14F-4D97-AF65-F5344CB8AC3E}">
        <p14:creationId xmlns:p14="http://schemas.microsoft.com/office/powerpoint/2010/main" val="887077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70CA0AD-3A83-7EC2-3400-C9F9DEFDBC91}"/>
              </a:ext>
              <a:ext uri="{C183D7F6-B498-43B3-948B-1728B52AA6E4}">
                <adec:decorative xmlns:adec="http://schemas.microsoft.com/office/drawing/2017/decorative" val="1"/>
              </a:ext>
            </a:extLst>
          </p:cNvPr>
          <p:cNvSpPr/>
          <p:nvPr/>
        </p:nvSpPr>
        <p:spPr>
          <a:xfrm>
            <a:off x="211283" y="1083272"/>
            <a:ext cx="11777516" cy="4988547"/>
          </a:xfrm>
          <a:prstGeom prst="rect">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Announcements</a:t>
            </a:r>
          </a:p>
        </p:txBody>
      </p:sp>
      <p:pic>
        <p:nvPicPr>
          <p:cNvPr id="3" name="Picture 2">
            <a:extLst>
              <a:ext uri="{FF2B5EF4-FFF2-40B4-BE49-F238E27FC236}">
                <a16:creationId xmlns:a16="http://schemas.microsoft.com/office/drawing/2014/main" id="{9E3D674F-EA15-3E40-E302-1F76B70877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96967" y="176270"/>
            <a:ext cx="7447287" cy="6505460"/>
          </a:xfrm>
          <a:prstGeom prst="rect">
            <a:avLst/>
          </a:prstGeom>
        </p:spPr>
      </p:pic>
      <p:sp>
        <p:nvSpPr>
          <p:cNvPr id="9" name="TextBox 8">
            <a:extLst>
              <a:ext uri="{FF2B5EF4-FFF2-40B4-BE49-F238E27FC236}">
                <a16:creationId xmlns:a16="http://schemas.microsoft.com/office/drawing/2014/main" id="{D032D2B4-E221-0F23-2782-C248D04BCAAF}"/>
              </a:ext>
            </a:extLst>
          </p:cNvPr>
          <p:cNvSpPr txBox="1"/>
          <p:nvPr/>
        </p:nvSpPr>
        <p:spPr>
          <a:xfrm>
            <a:off x="4800247" y="2601878"/>
            <a:ext cx="6552802" cy="485069"/>
          </a:xfrm>
          <a:prstGeom prst="rect">
            <a:avLst/>
          </a:prstGeom>
          <a:noFill/>
        </p:spPr>
        <p:txBody>
          <a:bodyPr wrap="square" lIns="91440" tIns="45720" rIns="91440" bIns="45720" rtlCol="0" anchor="t">
            <a:spAutoFit/>
          </a:bodyPr>
          <a:lstStyle/>
          <a:p>
            <a:pPr>
              <a:lnSpc>
                <a:spcPct val="114000"/>
              </a:lnSpc>
              <a:defRPr/>
            </a:pPr>
            <a:r>
              <a:rPr kumimoji="0" lang="en-US" sz="2400" b="0" i="0" u="none" strike="noStrike" kern="1200" cap="none" spc="0" normalizeH="0" baseline="0" noProof="0">
                <a:ln>
                  <a:noFill/>
                </a:ln>
                <a:solidFill>
                  <a:prstClr val="white"/>
                </a:solidFill>
                <a:effectLst/>
                <a:uLnTx/>
                <a:uFillTx/>
                <a:latin typeface="Roboto"/>
                <a:ea typeface="Roboto"/>
                <a:cs typeface="Roboto"/>
              </a:rPr>
              <a:t>ISOAG </a:t>
            </a:r>
            <a:r>
              <a:rPr lang="en-US" sz="2400">
                <a:solidFill>
                  <a:prstClr val="white"/>
                </a:solidFill>
                <a:latin typeface="Roboto"/>
                <a:ea typeface="Roboto"/>
                <a:cs typeface="Roboto"/>
              </a:rPr>
              <a:t>June 2026</a:t>
            </a:r>
            <a:endParaRPr kumimoji="0" lang="en-US" sz="20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36540512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61E37-179E-E1EA-5101-EB835E1697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205EEA-B84B-90E8-358F-C3630162EDE2}"/>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Website updates</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sp>
        <p:nvSpPr>
          <p:cNvPr id="4" name="TextBox 3">
            <a:extLst>
              <a:ext uri="{FF2B5EF4-FFF2-40B4-BE49-F238E27FC236}">
                <a16:creationId xmlns:a16="http://schemas.microsoft.com/office/drawing/2014/main" id="{92C9DA1E-25CF-0597-83B8-1E8C2AC6C5C4}"/>
              </a:ext>
            </a:extLst>
          </p:cNvPr>
          <p:cNvSpPr txBox="1"/>
          <p:nvPr/>
        </p:nvSpPr>
        <p:spPr>
          <a:xfrm>
            <a:off x="1138237" y="1833116"/>
            <a:ext cx="10372725" cy="3693319"/>
          </a:xfrm>
          <a:prstGeom prst="rect">
            <a:avLst/>
          </a:prstGeom>
          <a:noFill/>
        </p:spPr>
        <p:txBody>
          <a:bodyPr wrap="square" rtlCol="0">
            <a:spAutoFit/>
          </a:bodyPr>
          <a:lstStyle/>
          <a:p>
            <a:r>
              <a:rPr lang="en-US" sz="2000">
                <a:latin typeface="Roboto" panose="02000000000000000000" pitchFamily="2" charset="0"/>
                <a:ea typeface="Roboto" panose="02000000000000000000" pitchFamily="2" charset="0"/>
              </a:rPr>
              <a:t>The Security Products and Services Office hours link</a:t>
            </a:r>
          </a:p>
          <a:p>
            <a:pPr marL="742950" lvl="1" indent="-285750">
              <a:buFont typeface="Arial" panose="020B0604020202020204" pitchFamily="34" charset="0"/>
              <a:buChar char="•"/>
            </a:pPr>
            <a:r>
              <a:rPr lang="en-US" sz="2000">
                <a:latin typeface="Roboto" panose="02000000000000000000" pitchFamily="2" charset="0"/>
                <a:ea typeface="Roboto" panose="02000000000000000000" pitchFamily="2" charset="0"/>
              </a:rPr>
              <a:t>Can be found on </a:t>
            </a:r>
            <a:r>
              <a:rPr lang="en-US" sz="2000">
                <a:hlinkClick r:id="rId3"/>
              </a:rPr>
              <a:t>Home | Virginia IT Agency</a:t>
            </a:r>
            <a:r>
              <a:rPr lang="en-US" sz="2000"/>
              <a:t> under Security     </a:t>
            </a:r>
            <a:r>
              <a:rPr lang="en-US" sz="2000">
                <a:hlinkClick r:id="rId4"/>
              </a:rPr>
              <a:t>Advisory Groups</a:t>
            </a:r>
            <a:endParaRPr lang="en-US" sz="2000"/>
          </a:p>
          <a:p>
            <a:pPr marL="742950" lvl="1" indent="-285750">
              <a:buFont typeface="Arial" panose="020B0604020202020204" pitchFamily="34" charset="0"/>
              <a:buChar char="•"/>
            </a:pPr>
            <a:r>
              <a:rPr lang="en-US" sz="2000"/>
              <a:t>Scroll past Governance Office Hours to find the </a:t>
            </a:r>
            <a:r>
              <a:rPr lang="en-US" sz="2000" b="1"/>
              <a:t>Join Now </a:t>
            </a:r>
            <a:r>
              <a:rPr lang="en-US" sz="2000"/>
              <a:t>link</a:t>
            </a:r>
          </a:p>
          <a:p>
            <a:pPr lvl="1"/>
            <a:endParaRPr lang="en-US" sz="2000">
              <a:latin typeface="Roboto" panose="02000000000000000000" pitchFamily="2" charset="0"/>
              <a:ea typeface="Roboto" panose="02000000000000000000" pitchFamily="2" charset="0"/>
            </a:endParaRPr>
          </a:p>
          <a:p>
            <a:r>
              <a:rPr lang="en-US" sz="2000">
                <a:latin typeface="Roboto" panose="02000000000000000000" pitchFamily="2" charset="0"/>
                <a:ea typeface="Roboto" panose="02000000000000000000" pitchFamily="2" charset="0"/>
              </a:rPr>
              <a:t>Document Renames</a:t>
            </a:r>
          </a:p>
          <a:p>
            <a:pPr marL="800100" lvl="1" indent="-342900">
              <a:buFont typeface="Arial" panose="020B0604020202020204" pitchFamily="34" charset="0"/>
              <a:buChar char="•"/>
            </a:pPr>
            <a:r>
              <a:rPr lang="en-US" sz="2000">
                <a:latin typeface="Roboto" panose="02000000000000000000" pitchFamily="2" charset="0"/>
                <a:ea typeface="Roboto" panose="02000000000000000000" pitchFamily="2" charset="0"/>
              </a:rPr>
              <a:t>Audit Remediation Plan Template     </a:t>
            </a:r>
            <a:r>
              <a:rPr lang="en-US" sz="2000" b="1">
                <a:latin typeface="Roboto" panose="02000000000000000000" pitchFamily="2" charset="0"/>
                <a:ea typeface="Roboto" panose="02000000000000000000" pitchFamily="2" charset="0"/>
              </a:rPr>
              <a:t>Audit Corrective Plan Quarterly </a:t>
            </a:r>
          </a:p>
          <a:p>
            <a:pPr marL="800100" lvl="1" indent="-342900">
              <a:buFont typeface="Arial" panose="020B0604020202020204" pitchFamily="34" charset="0"/>
              <a:buChar char="•"/>
            </a:pPr>
            <a:r>
              <a:rPr lang="en-US" sz="2000">
                <a:latin typeface="Roboto" panose="02000000000000000000" pitchFamily="2" charset="0"/>
                <a:ea typeface="Roboto" panose="02000000000000000000" pitchFamily="2" charset="0"/>
              </a:rPr>
              <a:t>Initial Corrective Action Plan Template      </a:t>
            </a:r>
            <a:r>
              <a:rPr lang="en-US" sz="2000" b="1">
                <a:latin typeface="Roboto" panose="02000000000000000000" pitchFamily="2" charset="0"/>
                <a:ea typeface="Roboto" panose="02000000000000000000" pitchFamily="2" charset="0"/>
              </a:rPr>
              <a:t>Audit Corrective Plan Initial</a:t>
            </a:r>
          </a:p>
          <a:p>
            <a:pPr lvl="1"/>
            <a:endParaRPr lang="en-US" sz="2000">
              <a:latin typeface="Roboto" panose="02000000000000000000" pitchFamily="2" charset="0"/>
              <a:ea typeface="Roboto" panose="02000000000000000000" pitchFamily="2" charset="0"/>
            </a:endParaRPr>
          </a:p>
          <a:p>
            <a:pPr lvl="1"/>
            <a:endParaRPr lang="en-US" sz="2000">
              <a:latin typeface="Roboto" panose="02000000000000000000" pitchFamily="2" charset="0"/>
              <a:ea typeface="Roboto" panose="02000000000000000000" pitchFamily="2" charset="0"/>
            </a:endParaRPr>
          </a:p>
          <a:p>
            <a:endParaRPr lang="en-US">
              <a:latin typeface="Roboto" panose="02000000000000000000" pitchFamily="2" charset="0"/>
              <a:ea typeface="Roboto" panose="02000000000000000000" pitchFamily="2" charset="0"/>
            </a:endParaRPr>
          </a:p>
          <a:p>
            <a:pPr marL="285750" indent="-285750">
              <a:buBlip>
                <a:blip>
                  <a:extLst>
                    <a:ext uri="{96DAC541-7B7A-43D3-8B79-37D633B846F1}">
                      <asvg:svgBlip xmlns:asvg="http://schemas.microsoft.com/office/drawing/2016/SVG/main" r:embed="rId5"/>
                    </a:ext>
                  </a:extLst>
                </a:blip>
              </a:buBlip>
            </a:pPr>
            <a:r>
              <a:rPr lang="en-US" b="1" i="0" u="none" strike="noStrike">
                <a:solidFill>
                  <a:srgbClr val="003E4C"/>
                </a:solidFill>
                <a:effectLst/>
                <a:latin typeface="Aptos" panose="020B0004020202020204" pitchFamily="34" charset="0"/>
              </a:rPr>
              <a:t>Reminder: </a:t>
            </a:r>
            <a:r>
              <a:rPr lang="en-US" b="0" i="0" u="none" strike="noStrike">
                <a:solidFill>
                  <a:srgbClr val="414042"/>
                </a:solidFill>
                <a:effectLst/>
                <a:latin typeface="Aptos" panose="020B0004020202020204" pitchFamily="34" charset="0"/>
              </a:rPr>
              <a:t>Always access policy and governance documents directly through </a:t>
            </a:r>
            <a:r>
              <a:rPr lang="en-US" b="1" i="0" u="sng" strike="noStrike">
                <a:solidFill>
                  <a:srgbClr val="0563C1"/>
                </a:solidFill>
                <a:effectLst/>
                <a:latin typeface="Aptos" panose="020B0004020202020204" pitchFamily="34" charset="0"/>
                <a:hlinkClick r:id="rId6"/>
              </a:rPr>
              <a:t>vita.virginia.gov</a:t>
            </a:r>
            <a:r>
              <a:rPr lang="en-US" b="0" i="0" u="none" strike="noStrike">
                <a:solidFill>
                  <a:srgbClr val="414042"/>
                </a:solidFill>
                <a:effectLst/>
                <a:latin typeface="Aptos" panose="020B0004020202020204" pitchFamily="34" charset="0"/>
              </a:rPr>
              <a:t> — do not rely on saved favorites or old links.</a:t>
            </a:r>
            <a:r>
              <a:rPr lang="en-US" b="0" i="0">
                <a:solidFill>
                  <a:srgbClr val="000000"/>
                </a:solidFill>
                <a:effectLst/>
                <a:latin typeface="Aptos" panose="020B0004020202020204" pitchFamily="34" charset="0"/>
              </a:rPr>
              <a:t>​</a:t>
            </a:r>
            <a:endParaRPr lang="en-US">
              <a:latin typeface="Roboto" panose="02000000000000000000" pitchFamily="2" charset="0"/>
              <a:ea typeface="Roboto" panose="02000000000000000000" pitchFamily="2" charset="0"/>
            </a:endParaRPr>
          </a:p>
        </p:txBody>
      </p:sp>
      <p:sp>
        <p:nvSpPr>
          <p:cNvPr id="7" name="Arrow: Right 6">
            <a:extLst>
              <a:ext uri="{FF2B5EF4-FFF2-40B4-BE49-F238E27FC236}">
                <a16:creationId xmlns:a16="http://schemas.microsoft.com/office/drawing/2014/main" id="{BCB2EF6A-B708-416E-FB57-BF892E6466D6}"/>
              </a:ext>
              <a:ext uri="{C183D7F6-B498-43B3-948B-1728B52AA6E4}">
                <adec:decorative xmlns:adec="http://schemas.microsoft.com/office/drawing/2017/decorative" val="1"/>
              </a:ext>
            </a:extLst>
          </p:cNvPr>
          <p:cNvSpPr/>
          <p:nvPr/>
        </p:nvSpPr>
        <p:spPr>
          <a:xfrm>
            <a:off x="8191500" y="2261741"/>
            <a:ext cx="161925" cy="169544"/>
          </a:xfrm>
          <a:prstGeom prst="rightArrow">
            <a:avLst/>
          </a:prstGeom>
          <a:solidFill>
            <a:srgbClr val="9200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117A88FA-A6A2-FEA7-119B-1B318551F4AA}"/>
              </a:ext>
              <a:ext uri="{C183D7F6-B498-43B3-948B-1728B52AA6E4}">
                <adec:decorative xmlns:adec="http://schemas.microsoft.com/office/drawing/2017/decorative" val="1"/>
              </a:ext>
            </a:extLst>
          </p:cNvPr>
          <p:cNvSpPr/>
          <p:nvPr/>
        </p:nvSpPr>
        <p:spPr>
          <a:xfrm>
            <a:off x="5900737" y="3460700"/>
            <a:ext cx="161925" cy="169544"/>
          </a:xfrm>
          <a:prstGeom prst="rightArrow">
            <a:avLst/>
          </a:prstGeom>
          <a:solidFill>
            <a:srgbClr val="9200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13E1CDE8-841D-4563-277A-1AA206D18A8C}"/>
              </a:ext>
              <a:ext uri="{C183D7F6-B498-43B3-948B-1728B52AA6E4}">
                <adec:decorative xmlns:adec="http://schemas.microsoft.com/office/drawing/2017/decorative" val="1"/>
              </a:ext>
            </a:extLst>
          </p:cNvPr>
          <p:cNvSpPr/>
          <p:nvPr/>
        </p:nvSpPr>
        <p:spPr>
          <a:xfrm>
            <a:off x="6496050" y="3772852"/>
            <a:ext cx="161925" cy="169544"/>
          </a:xfrm>
          <a:prstGeom prst="rightArrow">
            <a:avLst/>
          </a:prstGeom>
          <a:solidFill>
            <a:srgbClr val="9200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1839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381F7-0689-193A-E4B1-EB685DEFC5B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5FE5BF9-EBBD-C5CF-4AE8-1E9650785FB9}"/>
              </a:ext>
            </a:extLst>
          </p:cNvPr>
          <p:cNvSpPr>
            <a:spLocks noGrp="1"/>
          </p:cNvSpPr>
          <p:nvPr>
            <p:ph type="title" idx="4294967295"/>
          </p:nvPr>
        </p:nvSpPr>
        <p:spPr>
          <a:xfrm>
            <a:off x="685799" y="695325"/>
            <a:ext cx="102774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Opt-out for Centralized ISO Security Services Deadline</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graphicFrame>
        <p:nvGraphicFramePr>
          <p:cNvPr id="3" name="Table 2" descr="ISO security services deadline steps">
            <a:extLst>
              <a:ext uri="{FF2B5EF4-FFF2-40B4-BE49-F238E27FC236}">
                <a16:creationId xmlns:a16="http://schemas.microsoft.com/office/drawing/2014/main" id="{8C87E60C-08F8-D696-A39A-AD4BB2AE857C}"/>
              </a:ext>
            </a:extLst>
          </p:cNvPr>
          <p:cNvGraphicFramePr>
            <a:graphicFrameLocks noGrp="1"/>
          </p:cNvGraphicFramePr>
          <p:nvPr>
            <p:extLst>
              <p:ext uri="{D42A27DB-BD31-4B8C-83A1-F6EECF244321}">
                <p14:modId xmlns:p14="http://schemas.microsoft.com/office/powerpoint/2010/main" val="1936231595"/>
              </p:ext>
            </p:extLst>
          </p:nvPr>
        </p:nvGraphicFramePr>
        <p:xfrm>
          <a:off x="469233" y="1633118"/>
          <a:ext cx="11261556" cy="4425283"/>
        </p:xfrm>
        <a:graphic>
          <a:graphicData uri="http://schemas.openxmlformats.org/drawingml/2006/table">
            <a:tbl>
              <a:tblPr firstRow="1"/>
              <a:tblGrid>
                <a:gridCol w="4021984">
                  <a:extLst>
                    <a:ext uri="{9D8B030D-6E8A-4147-A177-3AD203B41FA5}">
                      <a16:colId xmlns:a16="http://schemas.microsoft.com/office/drawing/2014/main" val="591937412"/>
                    </a:ext>
                  </a:extLst>
                </a:gridCol>
                <a:gridCol w="2872109">
                  <a:extLst>
                    <a:ext uri="{9D8B030D-6E8A-4147-A177-3AD203B41FA5}">
                      <a16:colId xmlns:a16="http://schemas.microsoft.com/office/drawing/2014/main" val="1444344697"/>
                    </a:ext>
                  </a:extLst>
                </a:gridCol>
                <a:gridCol w="4367463">
                  <a:extLst>
                    <a:ext uri="{9D8B030D-6E8A-4147-A177-3AD203B41FA5}">
                      <a16:colId xmlns:a16="http://schemas.microsoft.com/office/drawing/2014/main" val="3539179290"/>
                    </a:ext>
                  </a:extLst>
                </a:gridCol>
              </a:tblGrid>
              <a:tr h="417413">
                <a:tc>
                  <a:txBody>
                    <a:bodyPr/>
                    <a:lstStyle/>
                    <a:p>
                      <a:pPr marL="0" marR="0" algn="ctr">
                        <a:buNone/>
                      </a:pPr>
                      <a:r>
                        <a:rPr lang="en-US" sz="1800" b="1">
                          <a:solidFill>
                            <a:srgbClr val="FCD450"/>
                          </a:solidFill>
                          <a:effectLst/>
                          <a:latin typeface="Roboto" panose="02000000000000000000" pitchFamily="2" charset="0"/>
                          <a:ea typeface="Roboto" panose="02000000000000000000" pitchFamily="2" charset="0"/>
                        </a:rPr>
                        <a:t>ACTION REQUIRED</a:t>
                      </a:r>
                      <a:endParaRPr lang="en-US" sz="1800">
                        <a:solidFill>
                          <a:srgbClr val="FCD450"/>
                        </a:solidFill>
                        <a:effectLst/>
                        <a:latin typeface="Roboto" panose="02000000000000000000" pitchFamily="2" charset="0"/>
                        <a:ea typeface="Roboto" panose="02000000000000000000" pitchFamily="2" charset="0"/>
                      </a:endParaRPr>
                    </a:p>
                  </a:txBody>
                  <a:tcPr marL="81114" marR="50696" marT="50696" marB="50696">
                    <a:lnL>
                      <a:noFill/>
                    </a:lnL>
                    <a:lnR>
                      <a:noFill/>
                    </a:lnR>
                    <a:lnT>
                      <a:noFill/>
                    </a:lnT>
                    <a:lnB w="12700" cap="flat" cmpd="sng" algn="ctr">
                      <a:solidFill>
                        <a:srgbClr val="C9A227"/>
                      </a:solidFill>
                      <a:prstDash val="solid"/>
                      <a:round/>
                      <a:headEnd type="none" w="med" len="med"/>
                      <a:tailEnd type="none" w="med" len="med"/>
                    </a:lnB>
                    <a:solidFill>
                      <a:srgbClr val="1B2A4A"/>
                    </a:solidFill>
                  </a:tcPr>
                </a:tc>
                <a:tc>
                  <a:txBody>
                    <a:bodyPr/>
                    <a:lstStyle/>
                    <a:p>
                      <a:pPr marL="0" marR="0" algn="ctr">
                        <a:buNone/>
                      </a:pPr>
                      <a:r>
                        <a:rPr lang="en-US" sz="1800" b="1">
                          <a:solidFill>
                            <a:srgbClr val="FCD450"/>
                          </a:solidFill>
                          <a:effectLst/>
                          <a:latin typeface="Roboto" panose="02000000000000000000" pitchFamily="2" charset="0"/>
                          <a:ea typeface="Roboto" panose="02000000000000000000" pitchFamily="2" charset="0"/>
                        </a:rPr>
                        <a:t>DEADLINE</a:t>
                      </a:r>
                      <a:endParaRPr lang="en-US" sz="1800">
                        <a:solidFill>
                          <a:srgbClr val="FCD450"/>
                        </a:solidFill>
                        <a:effectLst/>
                        <a:latin typeface="Roboto" panose="02000000000000000000" pitchFamily="2" charset="0"/>
                        <a:ea typeface="Roboto" panose="02000000000000000000" pitchFamily="2" charset="0"/>
                      </a:endParaRPr>
                    </a:p>
                  </a:txBody>
                  <a:tcPr marL="81114" marR="50696" marT="50696" marB="50696">
                    <a:lnL>
                      <a:noFill/>
                    </a:lnL>
                    <a:lnR>
                      <a:noFill/>
                    </a:lnR>
                    <a:lnT>
                      <a:noFill/>
                    </a:lnT>
                    <a:lnB w="12700" cap="flat" cmpd="sng" algn="ctr">
                      <a:solidFill>
                        <a:srgbClr val="C9A227"/>
                      </a:solidFill>
                      <a:prstDash val="solid"/>
                      <a:round/>
                      <a:headEnd type="none" w="med" len="med"/>
                      <a:tailEnd type="none" w="med" len="med"/>
                    </a:lnB>
                    <a:solidFill>
                      <a:srgbClr val="1B2A4A"/>
                    </a:solidFill>
                  </a:tcPr>
                </a:tc>
                <a:tc>
                  <a:txBody>
                    <a:bodyPr/>
                    <a:lstStyle/>
                    <a:p>
                      <a:pPr marL="0" marR="0" algn="ctr">
                        <a:buNone/>
                      </a:pPr>
                      <a:r>
                        <a:rPr lang="en-US" sz="1800" b="1">
                          <a:solidFill>
                            <a:srgbClr val="C9A227"/>
                          </a:solidFill>
                          <a:effectLst/>
                          <a:latin typeface="Calibri" panose="020F0502020204030204" pitchFamily="34" charset="0"/>
                          <a:ea typeface="Calibri" panose="020F0502020204030204" pitchFamily="34" charset="0"/>
                        </a:rPr>
                        <a:t>📋</a:t>
                      </a:r>
                      <a:r>
                        <a:rPr lang="en-US" sz="1000" b="1">
                          <a:solidFill>
                            <a:srgbClr val="C9A227"/>
                          </a:solidFill>
                          <a:effectLst/>
                          <a:latin typeface="Calibri" panose="020F0502020204030204" pitchFamily="34" charset="0"/>
                          <a:ea typeface="Calibri" panose="020F0502020204030204" pitchFamily="34" charset="0"/>
                        </a:rPr>
                        <a:t>  </a:t>
                      </a:r>
                      <a:r>
                        <a:rPr lang="en-US" sz="1800" b="1">
                          <a:solidFill>
                            <a:srgbClr val="FCD450"/>
                          </a:solidFill>
                          <a:effectLst/>
                          <a:latin typeface="Roboto" panose="02000000000000000000" pitchFamily="2" charset="0"/>
                          <a:ea typeface="Roboto" panose="02000000000000000000" pitchFamily="2" charset="0"/>
                        </a:rPr>
                        <a:t>Need Help?</a:t>
                      </a:r>
                      <a:endParaRPr lang="en-US" sz="1800">
                        <a:solidFill>
                          <a:srgbClr val="FCD450"/>
                        </a:solidFill>
                        <a:effectLst/>
                        <a:latin typeface="Roboto" panose="02000000000000000000" pitchFamily="2" charset="0"/>
                        <a:ea typeface="Roboto" panose="02000000000000000000" pitchFamily="2" charset="0"/>
                      </a:endParaRPr>
                    </a:p>
                  </a:txBody>
                  <a:tcPr marL="81114" marR="50696" marT="50696" marB="50696">
                    <a:lnL>
                      <a:noFill/>
                    </a:lnL>
                    <a:lnR>
                      <a:noFill/>
                    </a:lnR>
                    <a:lnT>
                      <a:noFill/>
                    </a:lnT>
                    <a:lnB w="12700" cap="flat" cmpd="sng" algn="ctr">
                      <a:solidFill>
                        <a:srgbClr val="C9A227"/>
                      </a:solidFill>
                      <a:prstDash val="solid"/>
                      <a:round/>
                      <a:headEnd type="none" w="med" len="med"/>
                      <a:tailEnd type="none" w="med" len="med"/>
                    </a:lnB>
                    <a:solidFill>
                      <a:srgbClr val="1B2A4A"/>
                    </a:solidFill>
                  </a:tcPr>
                </a:tc>
                <a:extLst>
                  <a:ext uri="{0D108BD9-81ED-4DB2-BD59-A6C34878D82A}">
                    <a16:rowId xmlns:a16="http://schemas.microsoft.com/office/drawing/2014/main" val="1284609322"/>
                  </a:ext>
                </a:extLst>
              </a:tr>
              <a:tr h="3057555">
                <a:tc>
                  <a:txBody>
                    <a:bodyPr/>
                    <a:lstStyle/>
                    <a:p>
                      <a:pPr marL="342900" marR="0" lvl="0" indent="-342900">
                        <a:spcAft>
                          <a:spcPts val="400"/>
                        </a:spcAft>
                        <a:buClr>
                          <a:srgbClr val="C9A227"/>
                        </a:buClr>
                        <a:buSzPts val="1000"/>
                        <a:buFont typeface="Arial" panose="020B0604020202020204" pitchFamily="34" charset="0"/>
                        <a:buChar char="✔"/>
                      </a:pPr>
                      <a:r>
                        <a:rPr lang="en-US" sz="2000" b="1">
                          <a:solidFill>
                            <a:srgbClr val="1B2A4A"/>
                          </a:solidFill>
                          <a:effectLst/>
                          <a:latin typeface="Roboto" panose="02000000000000000000" pitchFamily="2" charset="0"/>
                          <a:ea typeface="Roboto" panose="02000000000000000000" pitchFamily="2" charset="0"/>
                          <a:cs typeface="Arial Unicode MS"/>
                        </a:rPr>
                        <a:t>Submit</a:t>
                      </a:r>
                      <a:r>
                        <a:rPr lang="en-US" sz="2000">
                          <a:solidFill>
                            <a:srgbClr val="4A5568"/>
                          </a:solidFill>
                          <a:effectLst/>
                          <a:latin typeface="Roboto" panose="02000000000000000000" pitchFamily="2" charset="0"/>
                          <a:ea typeface="Roboto" panose="02000000000000000000" pitchFamily="2" charset="0"/>
                          <a:cs typeface="Arial Unicode MS"/>
                        </a:rPr>
                        <a:t> the completed form to Commonwealth Security no later than close of business </a:t>
                      </a:r>
                      <a:r>
                        <a:rPr lang="en-US" sz="2000" b="1">
                          <a:solidFill>
                            <a:srgbClr val="B03A2E"/>
                          </a:solidFill>
                          <a:effectLst/>
                          <a:latin typeface="Roboto" panose="02000000000000000000" pitchFamily="2" charset="0"/>
                          <a:ea typeface="Roboto" panose="02000000000000000000" pitchFamily="2" charset="0"/>
                          <a:cs typeface="Arial Unicode MS"/>
                        </a:rPr>
                        <a:t>July 1, 2026.</a:t>
                      </a:r>
                      <a:endParaRPr lang="en-US" sz="2000">
                        <a:solidFill>
                          <a:srgbClr val="4A5568"/>
                        </a:solidFill>
                        <a:effectLst/>
                        <a:latin typeface="Roboto" panose="02000000000000000000" pitchFamily="2" charset="0"/>
                        <a:ea typeface="Roboto" panose="02000000000000000000" pitchFamily="2" charset="0"/>
                        <a:cs typeface="Arial Unicode MS"/>
                      </a:endParaRPr>
                    </a:p>
                    <a:p>
                      <a:pPr marL="342900" marR="0" lvl="0" indent="-342900">
                        <a:spcAft>
                          <a:spcPts val="400"/>
                        </a:spcAft>
                        <a:buClr>
                          <a:srgbClr val="C9A227"/>
                        </a:buClr>
                        <a:buSzPts val="1000"/>
                        <a:buFont typeface="Arial" panose="020B0604020202020204" pitchFamily="34" charset="0"/>
                        <a:buChar char="✔"/>
                      </a:pPr>
                      <a:r>
                        <a:rPr lang="en-US" sz="2000" b="1">
                          <a:solidFill>
                            <a:srgbClr val="1B2A4A"/>
                          </a:solidFill>
                          <a:effectLst/>
                          <a:latin typeface="Roboto" panose="02000000000000000000" pitchFamily="2" charset="0"/>
                          <a:ea typeface="Roboto" panose="02000000000000000000" pitchFamily="2" charset="0"/>
                          <a:cs typeface="Arial Unicode MS"/>
                        </a:rPr>
                        <a:t>One service only?</a:t>
                      </a:r>
                      <a:r>
                        <a:rPr lang="en-US" sz="2000">
                          <a:solidFill>
                            <a:srgbClr val="4A5568"/>
                          </a:solidFill>
                          <a:effectLst/>
                          <a:latin typeface="Roboto" panose="02000000000000000000" pitchFamily="2" charset="0"/>
                          <a:ea typeface="Roboto" panose="02000000000000000000" pitchFamily="2" charset="0"/>
                          <a:cs typeface="Arial Unicode MS"/>
                        </a:rPr>
                        <a:t> Complete the section applicable to the service not in use.</a:t>
                      </a:r>
                    </a:p>
                    <a:p>
                      <a:pPr marL="342900" marR="0" lvl="0" indent="-342900">
                        <a:spcAft>
                          <a:spcPts val="400"/>
                        </a:spcAft>
                        <a:buClr>
                          <a:srgbClr val="C9A227"/>
                        </a:buClr>
                        <a:buSzPts val="1000"/>
                        <a:buFont typeface="Arial" panose="020B0604020202020204" pitchFamily="34" charset="0"/>
                        <a:buChar char="✔"/>
                      </a:pPr>
                      <a:r>
                        <a:rPr lang="en-US" sz="2000" b="1">
                          <a:solidFill>
                            <a:srgbClr val="1B2A4A"/>
                          </a:solidFill>
                          <a:effectLst/>
                          <a:latin typeface="Roboto" panose="02000000000000000000" pitchFamily="2" charset="0"/>
                          <a:ea typeface="Roboto" panose="02000000000000000000" pitchFamily="2" charset="0"/>
                          <a:cs typeface="Arial Unicode MS"/>
                        </a:rPr>
                        <a:t>Neither service?</a:t>
                      </a:r>
                      <a:r>
                        <a:rPr lang="en-US" sz="2000">
                          <a:solidFill>
                            <a:srgbClr val="4A5568"/>
                          </a:solidFill>
                          <a:effectLst/>
                          <a:latin typeface="Roboto" panose="02000000000000000000" pitchFamily="2" charset="0"/>
                          <a:ea typeface="Roboto" panose="02000000000000000000" pitchFamily="2" charset="0"/>
                          <a:cs typeface="Arial Unicode MS"/>
                        </a:rPr>
                        <a:t> Complete the entire form.</a:t>
                      </a:r>
                    </a:p>
                    <a:p>
                      <a:pPr marL="342900" marR="0" lvl="0" indent="-342900">
                        <a:spcAft>
                          <a:spcPts val="400"/>
                        </a:spcAft>
                        <a:buClr>
                          <a:srgbClr val="C9A227"/>
                        </a:buClr>
                        <a:buSzPts val="1000"/>
                        <a:buFont typeface="Arial" panose="020B0604020202020204" pitchFamily="34" charset="0"/>
                        <a:buChar char="✔"/>
                      </a:pPr>
                      <a:r>
                        <a:rPr lang="en-US" sz="2000">
                          <a:solidFill>
                            <a:srgbClr val="4A5568"/>
                          </a:solidFill>
                          <a:effectLst/>
                          <a:latin typeface="Roboto" panose="02000000000000000000" pitchFamily="2" charset="0"/>
                          <a:ea typeface="Roboto" panose="02000000000000000000" pitchFamily="2" charset="0"/>
                          <a:cs typeface="Arial Unicode MS"/>
                        </a:rPr>
                        <a:t>More information on centralized services? Contact </a:t>
                      </a:r>
                      <a:r>
                        <a:rPr lang="en-US" sz="2000">
                          <a:solidFill>
                            <a:srgbClr val="1155CC"/>
                          </a:solidFill>
                          <a:effectLst/>
                          <a:latin typeface="Roboto" panose="02000000000000000000" pitchFamily="2" charset="0"/>
                          <a:ea typeface="Roboto" panose="02000000000000000000" pitchFamily="2" charset="0"/>
                          <a:cs typeface="Arial Unicode MS"/>
                          <a:hlinkClick r:id="rId3"/>
                        </a:rPr>
                        <a:t>Commonwealth Security</a:t>
                      </a:r>
                      <a:r>
                        <a:rPr lang="en-US" sz="2000">
                          <a:solidFill>
                            <a:srgbClr val="4A5568"/>
                          </a:solidFill>
                          <a:effectLst/>
                          <a:latin typeface="Roboto" panose="02000000000000000000" pitchFamily="2" charset="0"/>
                          <a:ea typeface="Roboto" panose="02000000000000000000" pitchFamily="2" charset="0"/>
                          <a:cs typeface="Arial Unicode MS"/>
                        </a:rPr>
                        <a:t>.</a:t>
                      </a:r>
                    </a:p>
                  </a:txBody>
                  <a:tcPr marL="81114" marR="60835" marT="60835" marB="60835">
                    <a:lnL>
                      <a:noFill/>
                    </a:lnL>
                    <a:lnR w="12700" cap="flat" cmpd="sng" algn="ctr">
                      <a:solidFill>
                        <a:srgbClr val="D0D7E3"/>
                      </a:solidFill>
                      <a:prstDash val="solid"/>
                      <a:round/>
                      <a:headEnd type="none" w="med" len="med"/>
                      <a:tailEnd type="none" w="med" len="med"/>
                    </a:lnR>
                    <a:lnT w="12700" cap="flat" cmpd="sng" algn="ctr">
                      <a:solidFill>
                        <a:srgbClr val="C9A227"/>
                      </a:solidFill>
                      <a:prstDash val="solid"/>
                      <a:round/>
                      <a:headEnd type="none" w="med" len="med"/>
                      <a:tailEnd type="none" w="med" len="med"/>
                    </a:lnT>
                    <a:lnB>
                      <a:noFill/>
                    </a:lnB>
                    <a:solidFill>
                      <a:srgbClr val="FAFBFD"/>
                    </a:solidFill>
                  </a:tcPr>
                </a:tc>
                <a:tc>
                  <a:txBody>
                    <a:bodyPr/>
                    <a:lstStyle/>
                    <a:p>
                      <a:pPr marL="0" marR="0" algn="ctr">
                        <a:spcBef>
                          <a:spcPts val="400"/>
                        </a:spcBef>
                        <a:spcAft>
                          <a:spcPts val="200"/>
                        </a:spcAft>
                        <a:buNone/>
                      </a:pPr>
                      <a:r>
                        <a:rPr lang="en-US" sz="2100" b="1">
                          <a:solidFill>
                            <a:srgbClr val="FFFFFF"/>
                          </a:solidFill>
                          <a:effectLst/>
                          <a:latin typeface="Calibri" panose="020F0502020204030204" pitchFamily="34" charset="0"/>
                          <a:ea typeface="Calibri" panose="020F0502020204030204" pitchFamily="34" charset="0"/>
                        </a:rPr>
                        <a:t>July 1, 2026</a:t>
                      </a:r>
                      <a:endParaRPr lang="en-US" sz="900">
                        <a:solidFill>
                          <a:srgbClr val="4A5568"/>
                        </a:solidFill>
                        <a:effectLst/>
                        <a:latin typeface="Calibri" panose="020F0502020204030204" pitchFamily="34" charset="0"/>
                        <a:ea typeface="Calibri" panose="020F0502020204030204" pitchFamily="34" charset="0"/>
                      </a:endParaRPr>
                    </a:p>
                    <a:p>
                      <a:pPr marL="0" marR="0" algn="ctr">
                        <a:spcBef>
                          <a:spcPts val="200"/>
                        </a:spcBef>
                        <a:spcAft>
                          <a:spcPts val="200"/>
                        </a:spcAft>
                        <a:buNone/>
                      </a:pPr>
                      <a:r>
                        <a:rPr lang="en-US" sz="2000">
                          <a:solidFill>
                            <a:srgbClr val="FCD450"/>
                          </a:solidFill>
                          <a:effectLst/>
                          <a:latin typeface="Roboto" panose="02000000000000000000" pitchFamily="2" charset="0"/>
                          <a:ea typeface="Roboto" panose="02000000000000000000" pitchFamily="2" charset="0"/>
                        </a:rPr>
                        <a:t>Close of Business</a:t>
                      </a:r>
                    </a:p>
                    <a:p>
                      <a:pPr marL="0" marR="0" algn="ctr">
                        <a:spcBef>
                          <a:spcPts val="200"/>
                        </a:spcBef>
                        <a:spcAft>
                          <a:spcPts val="400"/>
                        </a:spcAft>
                        <a:buNone/>
                      </a:pPr>
                      <a:r>
                        <a:rPr lang="en-US" sz="2000">
                          <a:solidFill>
                            <a:srgbClr val="91D8AE"/>
                          </a:solidFill>
                          <a:effectLst/>
                          <a:latin typeface="Roboto" panose="02000000000000000000" pitchFamily="2" charset="0"/>
                          <a:ea typeface="Roboto" panose="02000000000000000000" pitchFamily="2" charset="0"/>
                        </a:rPr>
                        <a:t>Submit the completed opt-out form by this date.</a:t>
                      </a:r>
                    </a:p>
                  </a:txBody>
                  <a:tcPr marL="60835" marR="60835" marT="60835" marB="60835" anchor="ctr">
                    <a:lnL w="12700" cap="flat" cmpd="sng" algn="ctr">
                      <a:solidFill>
                        <a:srgbClr val="D0D7E3"/>
                      </a:solidFill>
                      <a:prstDash val="solid"/>
                      <a:round/>
                      <a:headEnd type="none" w="med" len="med"/>
                      <a:tailEnd type="none" w="med" len="med"/>
                    </a:lnL>
                    <a:lnR w="12700" cap="flat" cmpd="sng" algn="ctr">
                      <a:solidFill>
                        <a:srgbClr val="D0D7E3"/>
                      </a:solidFill>
                      <a:prstDash val="solid"/>
                      <a:round/>
                      <a:headEnd type="none" w="med" len="med"/>
                      <a:tailEnd type="none" w="med" len="med"/>
                    </a:lnR>
                    <a:lnT w="12700" cap="flat" cmpd="sng" algn="ctr">
                      <a:solidFill>
                        <a:srgbClr val="C9A227"/>
                      </a:solidFill>
                      <a:prstDash val="solid"/>
                      <a:round/>
                      <a:headEnd type="none" w="med" len="med"/>
                      <a:tailEnd type="none" w="med" len="med"/>
                    </a:lnT>
                    <a:lnB>
                      <a:noFill/>
                    </a:lnB>
                    <a:solidFill>
                      <a:srgbClr val="1B2A4A"/>
                    </a:solidFill>
                  </a:tcPr>
                </a:tc>
                <a:tc>
                  <a:txBody>
                    <a:bodyPr/>
                    <a:lstStyle/>
                    <a:p>
                      <a:pPr marL="0" marR="0">
                        <a:spcAft>
                          <a:spcPts val="200"/>
                        </a:spcAft>
                        <a:buNone/>
                      </a:pPr>
                      <a:r>
                        <a:rPr lang="en-US" sz="2000" b="1" dirty="0">
                          <a:solidFill>
                            <a:srgbClr val="1B2A4A"/>
                          </a:solidFill>
                          <a:effectLst/>
                          <a:latin typeface="Roboto" panose="02000000000000000000" pitchFamily="2" charset="0"/>
                          <a:ea typeface="Roboto" panose="02000000000000000000" pitchFamily="2" charset="0"/>
                        </a:rPr>
                        <a:t>Unsure of your agency's participation status?</a:t>
                      </a:r>
                      <a:endParaRPr lang="en-US" sz="2000" dirty="0">
                        <a:solidFill>
                          <a:srgbClr val="4A5568"/>
                        </a:solidFill>
                        <a:effectLst/>
                        <a:latin typeface="Roboto" panose="02000000000000000000" pitchFamily="2" charset="0"/>
                        <a:ea typeface="Roboto" panose="02000000000000000000" pitchFamily="2" charset="0"/>
                      </a:endParaRPr>
                    </a:p>
                    <a:p>
                      <a:pPr marL="0" marR="0">
                        <a:spcAft>
                          <a:spcPts val="600"/>
                        </a:spcAft>
                        <a:buNone/>
                      </a:pPr>
                      <a:r>
                        <a:rPr lang="en-US" sz="2000" dirty="0">
                          <a:solidFill>
                            <a:srgbClr val="4A5568"/>
                          </a:solidFill>
                          <a:effectLst/>
                          <a:latin typeface="Roboto" panose="02000000000000000000" pitchFamily="2" charset="0"/>
                          <a:ea typeface="Roboto" panose="02000000000000000000" pitchFamily="2" charset="0"/>
                        </a:rPr>
                        <a:t>Contact CSRM.</a:t>
                      </a:r>
                    </a:p>
                    <a:p>
                      <a:pPr marL="0" marR="0">
                        <a:spcAft>
                          <a:spcPts val="200"/>
                        </a:spcAft>
                        <a:buNone/>
                      </a:pPr>
                      <a:r>
                        <a:rPr lang="en-US" sz="2000" b="1" dirty="0">
                          <a:solidFill>
                            <a:srgbClr val="1B2A4A"/>
                          </a:solidFill>
                          <a:effectLst/>
                          <a:latin typeface="Roboto" panose="02000000000000000000" pitchFamily="2" charset="0"/>
                          <a:ea typeface="Roboto" panose="02000000000000000000" pitchFamily="2" charset="0"/>
                        </a:rPr>
                        <a:t>Questions about completing the form?</a:t>
                      </a:r>
                      <a:endParaRPr lang="en-US" sz="2000" dirty="0">
                        <a:solidFill>
                          <a:srgbClr val="4A5568"/>
                        </a:solidFill>
                        <a:effectLst/>
                        <a:latin typeface="Roboto" panose="02000000000000000000" pitchFamily="2" charset="0"/>
                        <a:ea typeface="Roboto" panose="02000000000000000000" pitchFamily="2" charset="0"/>
                      </a:endParaRPr>
                    </a:p>
                    <a:p>
                      <a:pPr marL="0" marR="0">
                        <a:spcAft>
                          <a:spcPts val="600"/>
                        </a:spcAft>
                        <a:buNone/>
                      </a:pPr>
                      <a:r>
                        <a:rPr lang="en-US" sz="2000" dirty="0">
                          <a:solidFill>
                            <a:srgbClr val="4A5568"/>
                          </a:solidFill>
                          <a:effectLst/>
                          <a:latin typeface="Roboto" panose="02000000000000000000" pitchFamily="2" charset="0"/>
                          <a:ea typeface="Roboto" panose="02000000000000000000" pitchFamily="2" charset="0"/>
                        </a:rPr>
                        <a:t>Contact your CSRM representative — we are happy to help!</a:t>
                      </a:r>
                    </a:p>
                    <a:p>
                      <a:pPr marL="0" marR="0">
                        <a:spcAft>
                          <a:spcPts val="200"/>
                        </a:spcAft>
                        <a:buNone/>
                      </a:pPr>
                      <a:r>
                        <a:rPr lang="en-US" sz="2000" b="1" dirty="0">
                          <a:solidFill>
                            <a:srgbClr val="1B2A4A"/>
                          </a:solidFill>
                          <a:effectLst/>
                          <a:latin typeface="Roboto" panose="02000000000000000000" pitchFamily="2" charset="0"/>
                          <a:ea typeface="Roboto" panose="02000000000000000000" pitchFamily="2" charset="0"/>
                        </a:rPr>
                        <a:t>More information on centralized services?</a:t>
                      </a:r>
                      <a:endParaRPr lang="en-US" sz="2000" dirty="0">
                        <a:solidFill>
                          <a:srgbClr val="4A5568"/>
                        </a:solidFill>
                        <a:effectLst/>
                        <a:latin typeface="Roboto" panose="02000000000000000000" pitchFamily="2" charset="0"/>
                        <a:ea typeface="Roboto" panose="02000000000000000000" pitchFamily="2" charset="0"/>
                      </a:endParaRPr>
                    </a:p>
                    <a:p>
                      <a:pPr marL="0" marR="0">
                        <a:buNone/>
                      </a:pPr>
                      <a:r>
                        <a:rPr lang="en-US" sz="2000" dirty="0">
                          <a:solidFill>
                            <a:srgbClr val="4A5568"/>
                          </a:solidFill>
                          <a:effectLst/>
                          <a:latin typeface="Roboto" panose="02000000000000000000" pitchFamily="2" charset="0"/>
                          <a:ea typeface="Roboto" panose="02000000000000000000" pitchFamily="2" charset="0"/>
                        </a:rPr>
                        <a:t>Email </a:t>
                      </a:r>
                      <a:r>
                        <a:rPr lang="en-US" sz="2000" dirty="0">
                          <a:solidFill>
                            <a:srgbClr val="1155CC"/>
                          </a:solidFill>
                          <a:effectLst/>
                          <a:latin typeface="Roboto" panose="02000000000000000000" pitchFamily="2" charset="0"/>
                          <a:ea typeface="Roboto" panose="02000000000000000000" pitchFamily="2" charset="0"/>
                          <a:hlinkClick r:id="rId3"/>
                        </a:rPr>
                        <a:t>Commonwealthsecurity@vita.virginia.gov</a:t>
                      </a:r>
                      <a:endParaRPr lang="en-US" sz="2000" dirty="0">
                        <a:solidFill>
                          <a:srgbClr val="4A5568"/>
                        </a:solidFill>
                        <a:effectLst/>
                        <a:latin typeface="Roboto" panose="02000000000000000000" pitchFamily="2" charset="0"/>
                        <a:ea typeface="Roboto" panose="02000000000000000000" pitchFamily="2" charset="0"/>
                      </a:endParaRPr>
                    </a:p>
                  </a:txBody>
                  <a:tcPr marL="81114" marR="60835" marT="60835" marB="60835">
                    <a:lnL w="12700" cap="flat" cmpd="sng" algn="ctr">
                      <a:solidFill>
                        <a:srgbClr val="D0D7E3"/>
                      </a:solidFill>
                      <a:prstDash val="solid"/>
                      <a:round/>
                      <a:headEnd type="none" w="med" len="med"/>
                      <a:tailEnd type="none" w="med" len="med"/>
                    </a:lnL>
                    <a:lnR>
                      <a:noFill/>
                    </a:lnR>
                    <a:lnT w="12700" cap="flat" cmpd="sng" algn="ctr">
                      <a:solidFill>
                        <a:srgbClr val="C9A227"/>
                      </a:solidFill>
                      <a:prstDash val="solid"/>
                      <a:round/>
                      <a:headEnd type="none" w="med" len="med"/>
                      <a:tailEnd type="none" w="med" len="med"/>
                    </a:lnT>
                    <a:lnB>
                      <a:noFill/>
                    </a:lnB>
                    <a:solidFill>
                      <a:srgbClr val="FAFBFD"/>
                    </a:solidFill>
                  </a:tcPr>
                </a:tc>
                <a:extLst>
                  <a:ext uri="{0D108BD9-81ED-4DB2-BD59-A6C34878D82A}">
                    <a16:rowId xmlns:a16="http://schemas.microsoft.com/office/drawing/2014/main" val="1876004421"/>
                  </a:ext>
                </a:extLst>
              </a:tr>
            </a:tbl>
          </a:graphicData>
        </a:graphic>
      </p:graphicFrame>
    </p:spTree>
    <p:extLst>
      <p:ext uri="{BB962C8B-B14F-4D97-AF65-F5344CB8AC3E}">
        <p14:creationId xmlns:p14="http://schemas.microsoft.com/office/powerpoint/2010/main" val="3466938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99712FA-39A8-F00E-43BE-FE28A84DA7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FD8FAE-67DA-B939-9657-1DF7C14BF758}"/>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Threat Intelligence</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sp>
        <p:nvSpPr>
          <p:cNvPr id="3" name="TextBox 2">
            <a:extLst>
              <a:ext uri="{FF2B5EF4-FFF2-40B4-BE49-F238E27FC236}">
                <a16:creationId xmlns:a16="http://schemas.microsoft.com/office/drawing/2014/main" id="{243133AA-491C-7DAF-3535-069E5A3782BC}"/>
              </a:ext>
            </a:extLst>
          </p:cNvPr>
          <p:cNvSpPr txBox="1"/>
          <p:nvPr/>
        </p:nvSpPr>
        <p:spPr>
          <a:xfrm>
            <a:off x="861442" y="1606820"/>
            <a:ext cx="715111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 VITA is building out a cyber threat intelligence program. Let us know how the outputs from that program would be most helpful to your agency. Email </a:t>
            </a:r>
            <a:r>
              <a:rPr kumimoji="0" lang="en-US" sz="2000" b="0" i="0" u="none" strike="noStrike" kern="1200" cap="none" spc="0" normalizeH="0" baseline="0" noProof="0">
                <a:ln>
                  <a:noFill/>
                </a:ln>
                <a:solidFill>
                  <a:prstClr val="black"/>
                </a:solidFill>
                <a:effectLst/>
                <a:uLnTx/>
                <a:uFillTx/>
                <a:latin typeface="Roboto"/>
                <a:ea typeface="Roboto"/>
                <a:cs typeface="Calibri"/>
                <a:hlinkClick r:id="rId3">
                  <a:extLst>
                    <a:ext uri="{A12FA001-AC4F-418D-AE19-62706E023703}">
                      <ahyp:hlinkClr xmlns:ahyp="http://schemas.microsoft.com/office/drawing/2018/hyperlinkcolor" val="tx"/>
                    </a:ext>
                  </a:extLst>
                </a:hlinkClick>
              </a:rPr>
              <a:t>jared.karnes@vita.virginia.gov</a:t>
            </a:r>
            <a:endParaRPr kumimoji="0" lang="en-US" sz="2000" b="0" i="0" u="none" strike="noStrike" kern="1200" cap="none" spc="0" normalizeH="0" baseline="0" noProof="0">
              <a:ln>
                <a:noFill/>
              </a:ln>
              <a:solidFill>
                <a:prstClr val="black"/>
              </a:solidFill>
              <a:effectLst/>
              <a:uLnTx/>
              <a:uFillTx/>
              <a:latin typeface="Roboto"/>
              <a:ea typeface="Roboto"/>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•You may receive threat intelligence advisories about specific vulnerabilities or campaigns that VITA is tracking within agency environments.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•The risks we currently prioritize are vulnerabilities and exploit chains that lead to initial access, data disclosure, and remote code execution (particularly ransomware).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a:ea typeface="Roboto"/>
                <a:cs typeface="Calibri"/>
              </a:rPr>
              <a:t>•If you need targeted research and reporting about a specific software exploit, threat actor, etc. we may be able to help.</a:t>
            </a:r>
          </a:p>
        </p:txBody>
      </p:sp>
      <p:pic>
        <p:nvPicPr>
          <p:cNvPr id="8" name="Picture 7" descr="Icon single line drawing of a graph">
            <a:extLst>
              <a:ext uri="{FF2B5EF4-FFF2-40B4-BE49-F238E27FC236}">
                <a16:creationId xmlns:a16="http://schemas.microsoft.com/office/drawing/2014/main" id="{E723B1F1-EA90-B2F5-8A76-CD5D2A8C67BA}"/>
              </a:ext>
            </a:extLst>
          </p:cNvPr>
          <p:cNvPicPr>
            <a:picLocks noChangeAspect="1"/>
          </p:cNvPicPr>
          <p:nvPr/>
        </p:nvPicPr>
        <p:blipFill>
          <a:blip r:embed="rId4"/>
          <a:stretch>
            <a:fillRect/>
          </a:stretch>
        </p:blipFill>
        <p:spPr>
          <a:xfrm>
            <a:off x="7755004" y="1219200"/>
            <a:ext cx="3834063" cy="3834063"/>
          </a:xfrm>
          <a:prstGeom prst="rect">
            <a:avLst/>
          </a:prstGeom>
        </p:spPr>
      </p:pic>
    </p:spTree>
    <p:extLst>
      <p:ext uri="{BB962C8B-B14F-4D97-AF65-F5344CB8AC3E}">
        <p14:creationId xmlns:p14="http://schemas.microsoft.com/office/powerpoint/2010/main" val="38703967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9C4BF3F-551D-6284-C54F-5F2C2B780326}"/>
              </a:ext>
            </a:extLst>
          </p:cNvPr>
          <p:cNvSpPr>
            <a:spLocks noGrp="1"/>
          </p:cNvSpPr>
          <p:nvPr>
            <p:ph type="title" idx="4294967295"/>
          </p:nvPr>
        </p:nvSpPr>
        <p:spPr>
          <a:xfrm>
            <a:off x="649755" y="506261"/>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Top 5 </a:t>
            </a:r>
            <a:r>
              <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rPr>
              <a:t>Vulnerabilities</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F74C7C34-A8AA-4680-BDF8-72A8222C590A}"/>
              </a:ext>
            </a:extLst>
          </p:cNvPr>
          <p:cNvSpPr txBox="1">
            <a:spLocks/>
          </p:cNvSpPr>
          <p:nvPr/>
        </p:nvSpPr>
        <p:spPr>
          <a:xfrm>
            <a:off x="395099" y="1099383"/>
            <a:ext cx="8702842" cy="80113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   For the month of June, the Top 5 Key Vulnerabilities are:</a:t>
            </a:r>
            <a:endParaRPr kumimoji="0" lang="en-US" sz="2000" b="0" i="0" u="none" strike="noStrike" kern="1200" cap="none" spc="0" normalizeH="0" baseline="0" noProof="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50000"/>
              </a:lnSpc>
              <a:spcBef>
                <a:spcPts val="0"/>
              </a:spcBef>
              <a:spcAft>
                <a:spcPts val="0"/>
              </a:spcAft>
              <a:buClr>
                <a:srgbClr val="920075"/>
              </a:buClr>
              <a:buSzTx/>
              <a:buFont typeface="Arial" panose="020B0604020202020204" pitchFamily="34" charset="0"/>
              <a:buChar char="•"/>
              <a:tabLst/>
              <a:defRPr/>
            </a:pPr>
            <a:endParaRPr kumimoji="0" lang="en-US" sz="1400" b="1" i="0" u="none" strike="noStrike" kern="1200" cap="none" spc="0" normalizeH="0" baseline="0" noProof="0">
              <a:ln>
                <a:noFill/>
              </a:ln>
              <a:solidFill>
                <a:srgbClr val="920075"/>
              </a:solidFill>
              <a:effectLst/>
              <a:uLnTx/>
              <a:uFillTx/>
              <a:latin typeface="Roboto"/>
              <a:ea typeface="Roboto"/>
              <a:cs typeface="Roboto"/>
            </a:endParaRPr>
          </a:p>
        </p:txBody>
      </p:sp>
      <p:sp>
        <p:nvSpPr>
          <p:cNvPr id="13" name="TextBox 12">
            <a:extLst>
              <a:ext uri="{FF2B5EF4-FFF2-40B4-BE49-F238E27FC236}">
                <a16:creationId xmlns:a16="http://schemas.microsoft.com/office/drawing/2014/main" id="{2A1C4EEC-EA67-DA4C-A4C9-E6569A5E5FA4}"/>
              </a:ext>
            </a:extLst>
          </p:cNvPr>
          <p:cNvSpPr txBox="1"/>
          <p:nvPr/>
        </p:nvSpPr>
        <p:spPr>
          <a:xfrm>
            <a:off x="649755" y="1894924"/>
            <a:ext cx="10481044" cy="3677930"/>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Security Update for Microsoft .NET 7 Core (October 2023)</a:t>
            </a: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Microsoft ASP.NET (April 2026)</a:t>
            </a: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 Apache Log4j </a:t>
            </a:r>
            <a:r>
              <a:rPr kumimoji="0" lang="en-US" sz="2400" b="1" i="0" u="none" strike="noStrike" kern="1200" cap="none" spc="0" normalizeH="0" baseline="0" noProof="0" err="1">
                <a:ln>
                  <a:noFill/>
                </a:ln>
                <a:solidFill>
                  <a:srgbClr val="920075"/>
                </a:solidFill>
                <a:effectLst/>
                <a:uLnTx/>
                <a:uFillTx/>
                <a:latin typeface="Roboto"/>
                <a:ea typeface="Roboto"/>
                <a:cs typeface="Roboto"/>
              </a:rPr>
              <a:t>SEoL</a:t>
            </a:r>
            <a:r>
              <a:rPr kumimoji="0" lang="en-US" sz="2400" b="1" i="0" u="none" strike="noStrike" kern="1200" cap="none" spc="0" normalizeH="0" baseline="0" noProof="0">
                <a:ln>
                  <a:noFill/>
                </a:ln>
                <a:solidFill>
                  <a:srgbClr val="920075"/>
                </a:solidFill>
                <a:effectLst/>
                <a:uLnTx/>
                <a:uFillTx/>
                <a:latin typeface="Roboto"/>
                <a:ea typeface="Roboto"/>
                <a:cs typeface="Roboto"/>
              </a:rPr>
              <a:t> (&lt;= 1.x)</a:t>
            </a:r>
            <a:endParaRPr lang="en-US" sz="2400" b="1">
              <a:solidFill>
                <a:srgbClr val="920075"/>
              </a:solidFill>
              <a:latin typeface="Roboto"/>
              <a:ea typeface="Roboto"/>
              <a:cs typeface="Roboto"/>
            </a:endParaRP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Citrix Workspace App for Windows Privilege Escalation (CTX694718)</a:t>
            </a: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920075"/>
                </a:solidFill>
                <a:effectLst/>
                <a:uLnTx/>
                <a:uFillTx/>
                <a:latin typeface="Roboto"/>
                <a:ea typeface="Roboto"/>
                <a:cs typeface="Roboto"/>
              </a:rPr>
              <a:t>Adobe Reader &lt; 26.001.21431 Multiple Vulnerabilities (APSB26-44)</a:t>
            </a:r>
          </a:p>
        </p:txBody>
      </p:sp>
      <p:sp>
        <p:nvSpPr>
          <p:cNvPr id="5" name="TextBox 4">
            <a:extLst>
              <a:ext uri="{FF2B5EF4-FFF2-40B4-BE49-F238E27FC236}">
                <a16:creationId xmlns:a16="http://schemas.microsoft.com/office/drawing/2014/main" id="{6F00A1A2-5AC2-7784-F3D8-BC00AA5FEFCF}"/>
              </a:ext>
            </a:extLst>
          </p:cNvPr>
          <p:cNvSpPr txBox="1"/>
          <p:nvPr/>
        </p:nvSpPr>
        <p:spPr>
          <a:xfrm>
            <a:off x="1364825" y="5799829"/>
            <a:ext cx="6763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*NOTE* Check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hlinkClick r:id="rId4"/>
              </a:rPr>
              <a:t>CSRM Connections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 more detailed information</a:t>
            </a:r>
          </a:p>
        </p:txBody>
      </p:sp>
      <p:grpSp>
        <p:nvGrpSpPr>
          <p:cNvPr id="15" name="Group 14" descr="A line drawing of a shield with a triangle with a exclamation point in the center of the triangle bouncing off the shield.">
            <a:extLst>
              <a:ext uri="{FF2B5EF4-FFF2-40B4-BE49-F238E27FC236}">
                <a16:creationId xmlns:a16="http://schemas.microsoft.com/office/drawing/2014/main" id="{AC5C4522-EABB-8718-40A1-3DBC4211CA06}"/>
              </a:ext>
            </a:extLst>
          </p:cNvPr>
          <p:cNvGrpSpPr/>
          <p:nvPr/>
        </p:nvGrpSpPr>
        <p:grpSpPr>
          <a:xfrm>
            <a:off x="8898464" y="2024245"/>
            <a:ext cx="2895250" cy="2409482"/>
            <a:chOff x="7756933" y="2916021"/>
            <a:chExt cx="3302896" cy="2830858"/>
          </a:xfrm>
        </p:grpSpPr>
        <p:pic>
          <p:nvPicPr>
            <p:cNvPr id="3" name="Picture 2">
              <a:extLst>
                <a:ext uri="{FF2B5EF4-FFF2-40B4-BE49-F238E27FC236}">
                  <a16:creationId xmlns:a16="http://schemas.microsoft.com/office/drawing/2014/main" id="{4CBF0F2C-E5C5-8F0D-EA7E-DCA5940ED94A}"/>
                </a:ext>
              </a:extLst>
            </p:cNvPr>
            <p:cNvPicPr>
              <a:picLocks noChangeAspect="1"/>
            </p:cNvPicPr>
            <p:nvPr/>
          </p:nvPicPr>
          <p:blipFill>
            <a:blip r:embed="rId5"/>
            <a:srcRect/>
            <a:stretch/>
          </p:blipFill>
          <p:spPr>
            <a:xfrm>
              <a:off x="8612587" y="2916021"/>
              <a:ext cx="2447242" cy="2447242"/>
            </a:xfrm>
            <a:prstGeom prst="rect">
              <a:avLst/>
            </a:prstGeom>
          </p:spPr>
        </p:pic>
        <p:pic>
          <p:nvPicPr>
            <p:cNvPr id="6" name="Picture 5">
              <a:extLst>
                <a:ext uri="{FF2B5EF4-FFF2-40B4-BE49-F238E27FC236}">
                  <a16:creationId xmlns:a16="http://schemas.microsoft.com/office/drawing/2014/main" id="{B0452A68-6AA4-4B2D-0C6F-A119CD332625}"/>
                </a:ext>
              </a:extLst>
            </p:cNvPr>
            <p:cNvPicPr>
              <a:picLocks noChangeAspect="1"/>
            </p:cNvPicPr>
            <p:nvPr/>
          </p:nvPicPr>
          <p:blipFill>
            <a:blip r:embed="rId6"/>
            <a:stretch>
              <a:fillRect/>
            </a:stretch>
          </p:blipFill>
          <p:spPr>
            <a:xfrm>
              <a:off x="7756933" y="4631214"/>
              <a:ext cx="1115665" cy="1115665"/>
            </a:xfrm>
            <a:prstGeom prst="rect">
              <a:avLst/>
            </a:prstGeom>
          </p:spPr>
        </p:pic>
        <p:cxnSp>
          <p:nvCxnSpPr>
            <p:cNvPr id="7" name="Straight Connector 6">
              <a:extLst>
                <a:ext uri="{FF2B5EF4-FFF2-40B4-BE49-F238E27FC236}">
                  <a16:creationId xmlns:a16="http://schemas.microsoft.com/office/drawing/2014/main" id="{6674901D-9B69-C9C5-8BD8-9FA82A37F11A}"/>
                </a:ext>
              </a:extLst>
            </p:cNvPr>
            <p:cNvCxnSpPr>
              <a:cxnSpLocks/>
            </p:cNvCxnSpPr>
            <p:nvPr/>
          </p:nvCxnSpPr>
          <p:spPr>
            <a:xfrm>
              <a:off x="8473216" y="3647890"/>
              <a:ext cx="1410869" cy="754191"/>
            </a:xfrm>
            <a:prstGeom prst="line">
              <a:avLst/>
            </a:prstGeom>
            <a:ln w="317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3D12382-1FAE-4A8F-6548-443884400849}"/>
                </a:ext>
              </a:extLst>
            </p:cNvPr>
            <p:cNvCxnSpPr>
              <a:cxnSpLocks/>
            </p:cNvCxnSpPr>
            <p:nvPr/>
          </p:nvCxnSpPr>
          <p:spPr>
            <a:xfrm flipH="1">
              <a:off x="8768950" y="4413091"/>
              <a:ext cx="1091551" cy="775956"/>
            </a:xfrm>
            <a:prstGeom prst="straightConnector1">
              <a:avLst/>
            </a:prstGeom>
            <a:ln w="31750">
              <a:solidFill>
                <a:srgbClr val="005E6E"/>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7E2DE0E-A572-35E1-9C90-D067D40D5C14}"/>
                </a:ext>
              </a:extLst>
            </p:cNvPr>
            <p:cNvCxnSpPr>
              <a:cxnSpLocks/>
            </p:cNvCxnSpPr>
            <p:nvPr/>
          </p:nvCxnSpPr>
          <p:spPr>
            <a:xfrm flipH="1">
              <a:off x="8612587" y="4646319"/>
              <a:ext cx="413038" cy="255885"/>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75B66E-671A-E313-4BF6-0076CDE930D3}"/>
                </a:ext>
              </a:extLst>
            </p:cNvPr>
            <p:cNvCxnSpPr>
              <a:cxnSpLocks/>
            </p:cNvCxnSpPr>
            <p:nvPr/>
          </p:nvCxnSpPr>
          <p:spPr>
            <a:xfrm flipH="1">
              <a:off x="8684068" y="4684979"/>
              <a:ext cx="583434" cy="391034"/>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4C0B35-2669-EE16-25D1-163B94CD8E3F}"/>
                </a:ext>
              </a:extLst>
            </p:cNvPr>
            <p:cNvCxnSpPr>
              <a:cxnSpLocks/>
            </p:cNvCxnSpPr>
            <p:nvPr/>
          </p:nvCxnSpPr>
          <p:spPr>
            <a:xfrm flipH="1">
              <a:off x="8656304" y="4661694"/>
              <a:ext cx="522347" cy="344016"/>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6033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B8DBC-0997-449C-9592-0B09311CB3A3}"/>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39C6341E-BC50-0851-41E8-BD7BD2DCFBBD}"/>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A19486B9-0BDA-7A99-EB93-DA709CB4748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20D03B9-E2E9-D564-18DB-5E1BCBF7045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D743B1F-9FFC-1330-11E6-436F176E0B9A}"/>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D950031F-27CE-975F-1C63-1F7FDFA4CF5A}"/>
              </a:ext>
            </a:extLst>
          </p:cNvPr>
          <p:cNvSpPr>
            <a:spLocks noGrp="1"/>
          </p:cNvSpPr>
          <p:nvPr>
            <p:ph type="title" idx="4294967295"/>
          </p:nvPr>
        </p:nvSpPr>
        <p:spPr>
          <a:xfrm>
            <a:off x="649755" y="506261"/>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Be a Mentor! </a:t>
            </a:r>
            <a:endPar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b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br>
            <a:b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b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 </a:t>
            </a:r>
            <a:b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br>
            <a:b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b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0BEFCAE1-76D4-5B6E-605D-D76845E657A8}"/>
              </a:ext>
            </a:extLst>
          </p:cNvPr>
          <p:cNvSpPr txBox="1"/>
          <p:nvPr/>
        </p:nvSpPr>
        <p:spPr>
          <a:xfrm>
            <a:off x="649754" y="1314298"/>
            <a:ext cx="11147141" cy="4801314"/>
          </a:xfrm>
          <a:prstGeom prst="rect">
            <a:avLst/>
          </a:prstGeom>
          <a:noFill/>
        </p:spPr>
        <p:txBody>
          <a:bodyPr wrap="square" rtlCol="0">
            <a:spAutoFit/>
          </a:bodyPr>
          <a:lstStyle/>
          <a:p>
            <a:pPr>
              <a:lnSpc>
                <a:spcPct val="150000"/>
              </a:lnSpc>
            </a:pPr>
            <a:r>
              <a:rPr lang="en-US" sz="2000">
                <a:solidFill>
                  <a:srgbClr val="005E6E"/>
                </a:solidFill>
                <a:latin typeface="Roboto" panose="02000000000000000000" pitchFamily="2" charset="0"/>
                <a:ea typeface="Roboto" panose="02000000000000000000" pitchFamily="2" charset="0"/>
              </a:rPr>
              <a:t>Virginia’s Commonwealth Cyber Initiative (CCI) has partnered with CTE Workforce to launch the Cybersecurity Mentoring Program which connects college students with experienced professionals interested in giving back and creating the next generation of talent.</a:t>
            </a:r>
          </a:p>
          <a:p>
            <a:r>
              <a:rPr lang="en-US"/>
              <a:t> </a:t>
            </a:r>
          </a:p>
          <a:p>
            <a:pPr marL="285750" indent="-285750">
              <a:lnSpc>
                <a:spcPct val="150000"/>
              </a:lnSpc>
              <a:buClr>
                <a:srgbClr val="920075"/>
              </a:buClr>
              <a:buFont typeface="Wingdings" panose="05000000000000000000" pitchFamily="2" charset="2"/>
              <a:buChar char="§"/>
            </a:pPr>
            <a:r>
              <a:rPr lang="en-US"/>
              <a:t> </a:t>
            </a:r>
            <a:r>
              <a:rPr lang="en-US">
                <a:latin typeface="Roboto" panose="02000000000000000000" pitchFamily="2" charset="0"/>
                <a:ea typeface="Roboto" panose="02000000000000000000" pitchFamily="2" charset="0"/>
              </a:rPr>
              <a:t>Share your experience virtually – just 45 minutes per week for six weeks.</a:t>
            </a:r>
          </a:p>
          <a:p>
            <a:pPr marL="285750" indent="-285750">
              <a:lnSpc>
                <a:spcPct val="150000"/>
              </a:lnSpc>
              <a:buClr>
                <a:srgbClr val="920075"/>
              </a:buClr>
              <a:buFont typeface="Wingdings" panose="05000000000000000000" pitchFamily="2" charset="2"/>
              <a:buChar char="§"/>
            </a:pPr>
            <a:r>
              <a:rPr lang="en-US">
                <a:latin typeface="Roboto" panose="02000000000000000000" pitchFamily="2" charset="0"/>
                <a:ea typeface="Roboto" panose="02000000000000000000" pitchFamily="2" charset="0"/>
              </a:rPr>
              <a:t>No prep required – No curriculum planning or extra workload required—just a conversation.</a:t>
            </a:r>
          </a:p>
          <a:p>
            <a:pPr marL="285750" indent="-285750">
              <a:lnSpc>
                <a:spcPct val="150000"/>
              </a:lnSpc>
              <a:buClr>
                <a:srgbClr val="920075"/>
              </a:buClr>
              <a:buFont typeface="Wingdings" panose="05000000000000000000" pitchFamily="2" charset="2"/>
              <a:buChar char="§"/>
            </a:pPr>
            <a:r>
              <a:rPr lang="en-US">
                <a:latin typeface="Roboto" panose="02000000000000000000" pitchFamily="2" charset="0"/>
                <a:ea typeface="Roboto" panose="02000000000000000000" pitchFamily="2" charset="0"/>
              </a:rPr>
              <a:t>Make a meaningful impact by guiding future cybersecurity professionals.</a:t>
            </a:r>
          </a:p>
          <a:p>
            <a:pPr marL="285750" indent="-285750">
              <a:lnSpc>
                <a:spcPct val="150000"/>
              </a:lnSpc>
              <a:buClr>
                <a:srgbClr val="920075"/>
              </a:buClr>
              <a:buFont typeface="Wingdings" panose="05000000000000000000" pitchFamily="2" charset="2"/>
              <a:buChar char="§"/>
            </a:pPr>
            <a:r>
              <a:rPr lang="en-US">
                <a:latin typeface="Roboto" panose="02000000000000000000" pitchFamily="2" charset="0"/>
                <a:ea typeface="Roboto" panose="02000000000000000000" pitchFamily="2" charset="0"/>
              </a:rPr>
              <a:t>All experience levels are welcome – mentors and students are paired accordingly.</a:t>
            </a:r>
          </a:p>
          <a:p>
            <a:endParaRPr lang="en-US"/>
          </a:p>
          <a:p>
            <a:endParaRPr lang="en-US"/>
          </a:p>
          <a:p>
            <a:endParaRPr lang="en-US"/>
          </a:p>
          <a:p>
            <a:r>
              <a:rPr lang="en-US"/>
              <a:t>If you’re interested in mentoring or know someone in your network who would be a good fit, feel free to reach out or visit </a:t>
            </a:r>
            <a:r>
              <a:rPr lang="en-US">
                <a:hlinkClick r:id="rId4"/>
              </a:rPr>
              <a:t>cteworkforce.com/</a:t>
            </a:r>
            <a:r>
              <a:rPr lang="en-US" err="1">
                <a:hlinkClick r:id="rId4"/>
              </a:rPr>
              <a:t>cte</a:t>
            </a:r>
            <a:r>
              <a:rPr lang="en-US">
                <a:hlinkClick r:id="rId4"/>
              </a:rPr>
              <a:t>-teem-program-one</a:t>
            </a:r>
            <a:r>
              <a:rPr lang="en-US"/>
              <a:t>. </a:t>
            </a:r>
          </a:p>
        </p:txBody>
      </p:sp>
      <p:pic>
        <p:nvPicPr>
          <p:cNvPr id="6" name="Graphic 5" descr="Comment Important with solid fill">
            <a:extLst>
              <a:ext uri="{FF2B5EF4-FFF2-40B4-BE49-F238E27FC236}">
                <a16:creationId xmlns:a16="http://schemas.microsoft.com/office/drawing/2014/main" id="{A05398C0-FAF2-70DA-1CA4-A9D23552710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9753" y="4629302"/>
            <a:ext cx="914400" cy="914400"/>
          </a:xfrm>
          <a:prstGeom prst="rect">
            <a:avLst/>
          </a:prstGeom>
        </p:spPr>
      </p:pic>
      <p:sp>
        <p:nvSpPr>
          <p:cNvPr id="7" name="TextBox 6">
            <a:extLst>
              <a:ext uri="{FF2B5EF4-FFF2-40B4-BE49-F238E27FC236}">
                <a16:creationId xmlns:a16="http://schemas.microsoft.com/office/drawing/2014/main" id="{AC4C8936-169B-CADA-1B49-5F86550F01C8}"/>
              </a:ext>
            </a:extLst>
          </p:cNvPr>
          <p:cNvSpPr txBox="1"/>
          <p:nvPr/>
        </p:nvSpPr>
        <p:spPr>
          <a:xfrm>
            <a:off x="1564153" y="4855669"/>
            <a:ext cx="7770347" cy="461665"/>
          </a:xfrm>
          <a:prstGeom prst="rect">
            <a:avLst/>
          </a:prstGeom>
          <a:noFill/>
        </p:spPr>
        <p:txBody>
          <a:bodyPr wrap="square" rtlCol="0">
            <a:spAutoFit/>
          </a:bodyPr>
          <a:lstStyle/>
          <a:p>
            <a:r>
              <a:rPr lang="en-US" sz="2400" b="1">
                <a:solidFill>
                  <a:srgbClr val="920075"/>
                </a:solidFill>
              </a:rPr>
              <a:t>There are 549 students currently waiting for mentors</a:t>
            </a:r>
          </a:p>
        </p:txBody>
      </p:sp>
    </p:spTree>
    <p:extLst>
      <p:ext uri="{BB962C8B-B14F-4D97-AF65-F5344CB8AC3E}">
        <p14:creationId xmlns:p14="http://schemas.microsoft.com/office/powerpoint/2010/main" val="725583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42BE79D-B8CE-5749-B9B4-32328F235DF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CBC2DA92-5A81-E4F5-4400-FB54B4535DAB}"/>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CF8A58D-4017-F252-CB52-C4D030A56489}"/>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C685FA4E-691E-9BB9-AA73-BEDD827B20F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1075293-E826-DADC-BD0F-8CBBA20EAAD2}"/>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BADAC8FE-E110-B1DF-4D74-D06E80A70446}"/>
              </a:ext>
            </a:extLst>
          </p:cNvPr>
          <p:cNvSpPr>
            <a:spLocks noGrp="1"/>
          </p:cNvSpPr>
          <p:nvPr>
            <p:ph type="title" idx="4294967295"/>
          </p:nvPr>
        </p:nvSpPr>
        <p:spPr>
          <a:xfrm>
            <a:off x="678650" y="125843"/>
            <a:ext cx="10165563" cy="8984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3600"/>
              <a:t>Managing Disabled Accounts in COV AD and M365</a:t>
            </a:r>
            <a:endParaRPr kumimoji="0" lang="en-US" sz="36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9FC6C975-8160-E647-79F8-3562741F0E32}"/>
              </a:ext>
            </a:extLst>
          </p:cNvPr>
          <p:cNvSpPr txBox="1">
            <a:spLocks/>
          </p:cNvSpPr>
          <p:nvPr/>
        </p:nvSpPr>
        <p:spPr>
          <a:xfrm>
            <a:off x="333110" y="5540022"/>
            <a:ext cx="8702842" cy="80113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 </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hlinkClick r:id="rId4" tooltip="https://covgov.sharepoint.com/sites/vita-connections-external/sitepages/vita-service-catalog-update--feb.-19(1).aspx?xsdata=mdv8mdj8fgzkowmyzmu3mdzjmzrjytkyzdczmdhkztczzdllnwzifdyymgflnwe5ngvjmtrmyta4njqxnwq5zjm4nmm3mza5fdb8mhw2mzkwnzu1nzy4mzy3mzaymjd8vw5rbm93bnxwr1zoylhovfpxtjfjbwwwzvzobgnuwnbzmly4zxlkrfftstzjbfjswvcxelgwrlvvrk5sy25acfkyvmzvmujqveu5r0lpd2lwauk2swpbdu1dnhdnref3swl3avvdstzjbgrwympneulpd2lrvtrpt2lkugrhagxjaulzswxkvulqb3hnwda9fdf8tdjob1lyunpmeku1t21jd01xwtvav1extfrjefpuwxrorgd3wxkxavltwxdmvee0tjjfmu5tttvaamcztky5a01ua3pnelk0wmkwd1phstjmvfjswlrrde9eutbauzawwvrnee9evmhnrfuzww1kqwrxnxhmbwrpykm1emnhrmpawe12yldwemmyrm5awe12tvrjm01uazjnrgc0tvrrmk5rpt18mwe5mtuyyjk4ywe4ngvizjjknzmwogrlnznkowu1zmj8yjhlyznmywy0nwuwndkwy2ixmmfkzjmxnzjlnzizotq%3d&amp;sdata=vknit0cvs1j5bjrqbefyt3ptmhavmmjnsc9hzul6nffiuzfeam9zohmxzz0%3d&amp;ovuser=620ae5a9-4ec1-4fa0-8641-5d9f386c7309%2cjohanna.opolski%40vita.virginia.gov"/>
              </a:rPr>
              <a:t>VITA service catalog update: Feb. 19</a:t>
            </a:r>
            <a:endParaRPr kumimoji="0" lang="en-US" sz="1400" b="1" i="0" u="none" strike="noStrike" kern="1200" cap="none" spc="0" normalizeH="0" baseline="0" noProof="0">
              <a:ln>
                <a:noFill/>
              </a:ln>
              <a:solidFill>
                <a:srgbClr val="920075"/>
              </a:solidFill>
              <a:effectLst/>
              <a:uLnTx/>
              <a:uFillTx/>
              <a:latin typeface="Roboto"/>
              <a:ea typeface="Roboto"/>
              <a:cs typeface="Roboto"/>
            </a:endParaRPr>
          </a:p>
        </p:txBody>
      </p:sp>
      <p:sp>
        <p:nvSpPr>
          <p:cNvPr id="12" name="TextBox 11">
            <a:extLst>
              <a:ext uri="{FF2B5EF4-FFF2-40B4-BE49-F238E27FC236}">
                <a16:creationId xmlns:a16="http://schemas.microsoft.com/office/drawing/2014/main" id="{683BF801-611C-4B8A-09A6-A89D7BE0C248}"/>
              </a:ext>
            </a:extLst>
          </p:cNvPr>
          <p:cNvSpPr txBox="1"/>
          <p:nvPr/>
        </p:nvSpPr>
        <p:spPr>
          <a:xfrm>
            <a:off x="557963" y="1138275"/>
            <a:ext cx="11162982" cy="44319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Use it or Lose it! (Or you can place it on hold…)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If a COV account is disabled due to inactivity – re-enable the account within 30 days to resync and restore access to user data (mailbox, OneDrive, etc.)</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After 30 days: Resources are hard-deleted and cannot be recovered directly.</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Recommended steps to avoid data loss: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Ensure regular logins: Users—including contractors—should log into their COV account at least once per month to prevent automatic disabling due to inactivity.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Plan for extended inactivity: If a user will be inactive for an extended period, submit a request using the Temporary Disable COV Account catalog form. This option flags the account to continue syncing with M365 even while disabled.</a:t>
            </a:r>
          </a:p>
        </p:txBody>
      </p:sp>
    </p:spTree>
    <p:extLst>
      <p:ext uri="{BB962C8B-B14F-4D97-AF65-F5344CB8AC3E}">
        <p14:creationId xmlns:p14="http://schemas.microsoft.com/office/powerpoint/2010/main" val="40732128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48882-B242-052C-26D3-1352DE34A347}"/>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a:ea typeface="Roboto"/>
                <a:cs typeface="Roboto"/>
              </a:rPr>
              <a:t>Virginia Cyber Security Partnership (VCSP)</a:t>
            </a: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ED0FF768-BCD9-2A61-B648-9B63FF881B4B}"/>
              </a:ext>
            </a:extLst>
          </p:cNvPr>
          <p:cNvSpPr txBox="1"/>
          <p:nvPr/>
        </p:nvSpPr>
        <p:spPr>
          <a:xfrm>
            <a:off x="895610" y="1406045"/>
            <a:ext cx="609704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Who We Are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The VCSP is a </a:t>
            </a:r>
            <a:r>
              <a:rPr kumimoji="0" lang="en-US" sz="18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non‑profit collaboration between public and private sector cybersecurity professionals</a:t>
            </a: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Established in 2012 to create a trusted community for discussing cyber threats and sharing best practices.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BBFEF877-5985-229D-A331-D5F8F568A847}"/>
              </a:ext>
            </a:extLst>
          </p:cNvPr>
          <p:cNvSpPr txBox="1"/>
          <p:nvPr/>
        </p:nvSpPr>
        <p:spPr>
          <a:xfrm>
            <a:off x="897699" y="3157603"/>
            <a:ext cx="6096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Our Mission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Strengthen cybersecurity across Virginia through:</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Education</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K‑12 outreach, collegiate engagement, member workshops</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Collaboration</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Networking, mentorship, small‑business cyber support</a:t>
            </a:r>
          </a:p>
          <a:p>
            <a:pPr marL="228600" marR="0" lvl="0" indent="-228600" algn="l" defTabSz="914400" rtl="0" eaLnBrk="1" fontAlgn="auto" latinLnBrk="0" hangingPunct="1">
              <a:lnSpc>
                <a:spcPct val="100000"/>
              </a:lnSpc>
              <a:spcBef>
                <a:spcPts val="0"/>
              </a:spcBef>
              <a:spcAft>
                <a:spcPts val="0"/>
              </a:spcAft>
              <a:buClrTx/>
              <a:buSzTx/>
              <a:buFont typeface=""/>
              <a:buChar char="•"/>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Partnership</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Working with law enforcement and supporting cyber policy development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5C5922-C55F-D4EC-8E29-8BF4CF432CAF}"/>
              </a:ext>
            </a:extLst>
          </p:cNvPr>
          <p:cNvSpPr txBox="1"/>
          <p:nvPr/>
        </p:nvSpPr>
        <p:spPr>
          <a:xfrm>
            <a:off x="7463425" y="3429000"/>
            <a:ext cx="4237973"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Get Involved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VCSP is seeking volunteers</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to support mission programs and community initiatives.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Interested? Contact:</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Amy Braden – Director, IT Security Governance &amp; Compliance (VITA)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descr="Virginia Cyber Security Partnership logo">
            <a:extLst>
              <a:ext uri="{FF2B5EF4-FFF2-40B4-BE49-F238E27FC236}">
                <a16:creationId xmlns:a16="http://schemas.microsoft.com/office/drawing/2014/main" id="{3170DF5C-2F47-B9FA-2283-74CB405CD9DA}"/>
              </a:ext>
            </a:extLst>
          </p:cNvPr>
          <p:cNvPicPr>
            <a:picLocks noChangeAspect="1"/>
          </p:cNvPicPr>
          <p:nvPr/>
        </p:nvPicPr>
        <p:blipFill>
          <a:blip r:embed="rId3"/>
          <a:stretch>
            <a:fillRect/>
          </a:stretch>
        </p:blipFill>
        <p:spPr>
          <a:xfrm>
            <a:off x="7960344" y="696435"/>
            <a:ext cx="3238500" cy="2333625"/>
          </a:xfrm>
          <a:prstGeom prst="rect">
            <a:avLst/>
          </a:prstGeom>
        </p:spPr>
      </p:pic>
    </p:spTree>
    <p:extLst>
      <p:ext uri="{BB962C8B-B14F-4D97-AF65-F5344CB8AC3E}">
        <p14:creationId xmlns:p14="http://schemas.microsoft.com/office/powerpoint/2010/main" val="2624242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C79FDF88-6DBB-6F4F-80E9-42C6C1C4D46A}"/>
              </a:ext>
              <a:ext uri="{C183D7F6-B498-43B3-948B-1728B52AA6E4}">
                <adec:decorative xmlns:adec="http://schemas.microsoft.com/office/drawing/2017/decorative" val="1"/>
              </a:ext>
            </a:extLst>
          </p:cNvPr>
          <p:cNvCxnSpPr>
            <a:cxnSpLocks/>
          </p:cNvCxnSpPr>
          <p:nvPr/>
        </p:nvCxnSpPr>
        <p:spPr>
          <a:xfrm flipV="1">
            <a:off x="6096000" y="5725047"/>
            <a:ext cx="0" cy="3560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0D693692-2BDB-3A23-E2E3-30AF5F021722}"/>
              </a:ext>
              <a:ext uri="{C183D7F6-B498-43B3-948B-1728B52AA6E4}">
                <adec:decorative xmlns:adec="http://schemas.microsoft.com/office/drawing/2017/decorative" val="1"/>
              </a:ext>
            </a:extLst>
          </p:cNvPr>
          <p:cNvSpPr/>
          <p:nvPr/>
        </p:nvSpPr>
        <p:spPr>
          <a:xfrm>
            <a:off x="6039521" y="5702946"/>
            <a:ext cx="112960" cy="1117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07231" rtl="0" eaLnBrk="1" fontAlgn="auto" latinLnBrk="0" hangingPunct="1">
              <a:lnSpc>
                <a:spcPct val="100000"/>
              </a:lnSpc>
              <a:spcBef>
                <a:spcPts val="0"/>
              </a:spcBef>
              <a:spcAft>
                <a:spcPts val="0"/>
              </a:spcAft>
              <a:buClrTx/>
              <a:buSzTx/>
              <a:buFontTx/>
              <a:buNone/>
              <a:tabLst/>
              <a:defRPr/>
            </a:pPr>
            <a:endParaRPr kumimoji="0" lang="en-US" sz="13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655" name="Text Placeholder 1">
            <a:extLst>
              <a:ext uri="{FF2B5EF4-FFF2-40B4-BE49-F238E27FC236}">
                <a16:creationId xmlns:a16="http://schemas.microsoft.com/office/drawing/2014/main" id="{ADB084B8-B679-5FA5-1768-0340C5A217AB}"/>
              </a:ext>
            </a:extLst>
          </p:cNvPr>
          <p:cNvSpPr>
            <a:spLocks noGrp="1" noChangeArrowheads="1"/>
          </p:cNvSpPr>
          <p:nvPr>
            <p:ph type="title" idx="4294967295"/>
          </p:nvPr>
        </p:nvSpPr>
        <p:spPr>
          <a:xfrm>
            <a:off x="650323" y="750242"/>
            <a:ext cx="6022975" cy="404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algn="l" defTabSz="914428" rtl="0" eaLnBrk="1" fontAlgn="auto" latinLnBrk="0" hangingPunct="1">
              <a:lnSpc>
                <a:spcPct val="90000"/>
              </a:lnSpc>
              <a:spcBef>
                <a:spcPts val="1000"/>
              </a:spcBef>
              <a:spcAft>
                <a:spcPts val="0"/>
              </a:spcAft>
              <a:buClr>
                <a:srgbClr val="920075"/>
              </a:buClr>
              <a:buSzTx/>
              <a:tabLst/>
              <a:defRPr/>
            </a:pPr>
            <a:r>
              <a:rPr kumimoji="0" lang="en-US" altLang="en-US" sz="3200" b="1" i="0" u="none" strike="noStrike" kern="1200" cap="none" spc="0" normalizeH="0" baseline="0" noProof="0" dirty="0">
                <a:ln>
                  <a:noFill/>
                </a:ln>
                <a:solidFill>
                  <a:srgbClr val="105A70"/>
                </a:solidFill>
                <a:effectLst/>
                <a:uLnTx/>
                <a:uFillTx/>
                <a:latin typeface="Rajdhani SemiBold" panose="02000000000000000000" pitchFamily="2" charset="0"/>
                <a:cs typeface="Rajdhani SemiBold" panose="02000000000000000000" pitchFamily="2" charset="0"/>
              </a:rPr>
              <a:t>Survey</a:t>
            </a:r>
          </a:p>
        </p:txBody>
      </p:sp>
      <p:pic>
        <p:nvPicPr>
          <p:cNvPr id="1026" name="Picture 2" descr="Question mark with the VITA line logo as the dot at the bottom">
            <a:extLst>
              <a:ext uri="{FF2B5EF4-FFF2-40B4-BE49-F238E27FC236}">
                <a16:creationId xmlns:a16="http://schemas.microsoft.com/office/drawing/2014/main" id="{A52CCCF6-4E8F-F7D1-3738-667AE9E93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30" y="1955934"/>
            <a:ext cx="3065540" cy="29461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BDFC3ED-D455-D09D-8B39-97A9F3D8BA2D}"/>
              </a:ext>
            </a:extLst>
          </p:cNvPr>
          <p:cNvSpPr txBox="1"/>
          <p:nvPr/>
        </p:nvSpPr>
        <p:spPr>
          <a:xfrm>
            <a:off x="650323" y="1747212"/>
            <a:ext cx="4094921"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Attention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s'il</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vous</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plait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Achtung, bitte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Let op,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alstublieft</a:t>
            </a: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Athygli</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vinsamlegast</a:t>
            </a: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Oppmerksomhet</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vær</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så</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snill</a:t>
            </a: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Xin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chú</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ý</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Atención</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por</a:t>
            </a: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 favor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Aire, le do </a:t>
            </a:r>
            <a:r>
              <a:rPr kumimoji="0" lang="en-US" sz="18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rPr>
              <a:t>thoil</a:t>
            </a:r>
            <a:endParaRPr kumimoji="0" lang="en-US" sz="18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7CAC1248-67E0-2855-0997-2B9CF901CB4B}"/>
              </a:ext>
            </a:extLst>
          </p:cNvPr>
          <p:cNvSpPr txBox="1"/>
          <p:nvPr/>
        </p:nvSpPr>
        <p:spPr>
          <a:xfrm>
            <a:off x="7702826" y="1955934"/>
            <a:ext cx="3508513"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rPr>
              <a:t>Or in plain English, give this some attention, please! </a:t>
            </a:r>
            <a:r>
              <a:rPr kumimoji="0" lang="en-US" sz="32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sym typeface="Wingdings" panose="05000000000000000000" pitchFamily="2" charset="2"/>
              </a:rPr>
              <a:t></a:t>
            </a:r>
            <a:endParaRPr kumimoji="0" lang="en-US" sz="32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7870563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idx="4294967295"/>
          </p:nvPr>
        </p:nvSpPr>
        <p:spPr>
          <a:xfrm>
            <a:off x="0" y="1051243"/>
            <a:ext cx="10282238" cy="3160712"/>
          </a:xfrm>
        </p:spPr>
        <p:txBody>
          <a:bodyPr rtlCol="0">
            <a:noAutofit/>
          </a:bodyPr>
          <a:lstStyle/>
          <a:p>
            <a:r>
              <a:rPr lang="en-US" sz="8800">
                <a:solidFill>
                  <a:srgbClr val="005E6E"/>
                </a:solidFill>
                <a:latin typeface="Rajdhani"/>
                <a:ea typeface="Roboto"/>
                <a:cs typeface="Rajdhani" panose="02000000000000000000" pitchFamily="2" charset="77"/>
              </a:rPr>
              <a:t>Upcoming Events</a:t>
            </a:r>
            <a:endParaRPr lang="en-US" sz="8800" b="1">
              <a:solidFill>
                <a:srgbClr val="005E6E"/>
              </a:solidFill>
              <a:latin typeface="Rajdhani" panose="02000000000000000000" pitchFamily="2" charset="77"/>
              <a:cs typeface="Rajdhani" panose="02000000000000000000" pitchFamily="2" charset="77"/>
            </a:endParaRPr>
          </a:p>
        </p:txBody>
      </p:sp>
      <p:pic>
        <p:nvPicPr>
          <p:cNvPr id="6" name="Picture 5" descr="Virginia IT Agency Logo">
            <a:extLst>
              <a:ext uri="{FF2B5EF4-FFF2-40B4-BE49-F238E27FC236}">
                <a16:creationId xmlns:a16="http://schemas.microsoft.com/office/drawing/2014/main" id="{3AA51F40-2124-6B28-DCF6-24DB68335E6F}"/>
              </a:ext>
            </a:extLst>
          </p:cNvPr>
          <p:cNvPicPr>
            <a:picLocks noChangeAspect="1"/>
          </p:cNvPicPr>
          <p:nvPr/>
        </p:nvPicPr>
        <p:blipFill>
          <a:blip r:embed="rId3"/>
          <a:stretch>
            <a:fillRect/>
          </a:stretch>
        </p:blipFill>
        <p:spPr>
          <a:xfrm>
            <a:off x="83044" y="4786358"/>
            <a:ext cx="5054686" cy="1914041"/>
          </a:xfrm>
          <a:prstGeom prst="rect">
            <a:avLst/>
          </a:prstGeom>
        </p:spPr>
      </p:pic>
      <p:sp>
        <p:nvSpPr>
          <p:cNvPr id="10" name="TextBox 9">
            <a:extLst>
              <a:ext uri="{FF2B5EF4-FFF2-40B4-BE49-F238E27FC236}">
                <a16:creationId xmlns:a16="http://schemas.microsoft.com/office/drawing/2014/main" id="{7B359979-A73C-E8B1-EB08-B4A3C7A2D355}"/>
              </a:ext>
            </a:extLst>
          </p:cNvPr>
          <p:cNvSpPr txBox="1"/>
          <p:nvPr/>
        </p:nvSpPr>
        <p:spPr>
          <a:xfrm>
            <a:off x="2407920" y="6243320"/>
            <a:ext cx="34036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B3E2C2"/>
                </a:solidFill>
                <a:effectLst/>
                <a:uLnTx/>
                <a:uFillTx/>
                <a:latin typeface="Roboto Medium"/>
                <a:ea typeface="Roboto Medium"/>
                <a:cs typeface="Roboto Medium"/>
              </a:rPr>
              <a:t>vita.virginia.gov</a:t>
            </a:r>
            <a:endParaRPr kumimoji="0" lang="en-US" sz="105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340374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F022084-5751-F03E-5804-3C9817962E3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C6FD672-73F0-5282-FDC1-CE3DBDBA01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833358B1-99DC-6B6E-2F7E-147D01777463}"/>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CC9A6CA-1B81-7830-BB21-8483E4D25585}"/>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How Security Is Evolving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The Disciplines Remain. The Operating Model Changes</a:t>
            </a:r>
          </a:p>
        </p:txBody>
      </p:sp>
      <p:sp>
        <p:nvSpPr>
          <p:cNvPr id="2" name="YestHdr">
            <a:extLst>
              <a:ext uri="{FF2B5EF4-FFF2-40B4-BE49-F238E27FC236}">
                <a16:creationId xmlns:a16="http://schemas.microsoft.com/office/drawing/2014/main" id="{EBD8222C-9AC5-8794-F371-BA7CC5ADCCAC}"/>
              </a:ext>
            </a:extLst>
          </p:cNvPr>
          <p:cNvSpPr/>
          <p:nvPr/>
        </p:nvSpPr>
        <p:spPr>
          <a:xfrm>
            <a:off x="300000" y="1300000"/>
            <a:ext cx="3700000" cy="5715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alibri" panose="020F0502020204030204"/>
                <a:ea typeface="+mn-ea"/>
                <a:cs typeface="+mn-cs"/>
              </a:rPr>
              <a:t>YESTERDAY</a:t>
            </a:r>
          </a:p>
        </p:txBody>
      </p:sp>
      <p:sp>
        <p:nvSpPr>
          <p:cNvPr id="7" name="CellTxt00">
            <a:extLst>
              <a:ext uri="{FF2B5EF4-FFF2-40B4-BE49-F238E27FC236}">
                <a16:creationId xmlns:a16="http://schemas.microsoft.com/office/drawing/2014/main" id="{F935C306-2037-0F10-CDAE-740DEF09F46C}"/>
              </a:ext>
            </a:extLst>
          </p:cNvPr>
          <p:cNvSpPr txBox="1"/>
          <p:nvPr/>
        </p:nvSpPr>
        <p:spPr>
          <a:xfrm>
            <a:off x="450000" y="2051500"/>
            <a:ext cx="3400000" cy="553998"/>
          </a:xfrm>
          <a:prstGeom prst="rect">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Reactive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ellTxt10">
            <a:extLst>
              <a:ext uri="{FF2B5EF4-FFF2-40B4-BE49-F238E27FC236}">
                <a16:creationId xmlns:a16="http://schemas.microsoft.com/office/drawing/2014/main" id="{CFACE719-9F7A-CBC8-FCCE-4F1A701F4800}"/>
              </a:ext>
            </a:extLst>
          </p:cNvPr>
          <p:cNvSpPr txBox="1"/>
          <p:nvPr/>
        </p:nvSpPr>
        <p:spPr>
          <a:xfrm>
            <a:off x="450000" y="2851500"/>
            <a:ext cx="3400000" cy="553998"/>
          </a:xfrm>
          <a:prstGeom prst="rect">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Manual Processes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CellTxt20">
            <a:extLst>
              <a:ext uri="{FF2B5EF4-FFF2-40B4-BE49-F238E27FC236}">
                <a16:creationId xmlns:a16="http://schemas.microsoft.com/office/drawing/2014/main" id="{70589F07-F6A1-5E2E-E5DE-39F9EFFA21AA}"/>
              </a:ext>
            </a:extLst>
          </p:cNvPr>
          <p:cNvSpPr txBox="1"/>
          <p:nvPr/>
        </p:nvSpPr>
        <p:spPr>
          <a:xfrm>
            <a:off x="450000" y="3651500"/>
            <a:ext cx="3400000" cy="553998"/>
          </a:xfrm>
          <a:prstGeom prst="rect">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Point-in-Time Reviews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CellTxt30">
            <a:extLst>
              <a:ext uri="{FF2B5EF4-FFF2-40B4-BE49-F238E27FC236}">
                <a16:creationId xmlns:a16="http://schemas.microsoft.com/office/drawing/2014/main" id="{59349C63-1023-D726-C655-C6B8DB09328D}"/>
              </a:ext>
            </a:extLst>
          </p:cNvPr>
          <p:cNvSpPr txBox="1"/>
          <p:nvPr/>
        </p:nvSpPr>
        <p:spPr>
          <a:xfrm>
            <a:off x="450000" y="4451500"/>
            <a:ext cx="3400000" cy="553998"/>
          </a:xfrm>
          <a:prstGeom prst="rect">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Human Workflows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CellTxt40">
            <a:extLst>
              <a:ext uri="{FF2B5EF4-FFF2-40B4-BE49-F238E27FC236}">
                <a16:creationId xmlns:a16="http://schemas.microsoft.com/office/drawing/2014/main" id="{2FBCB0B7-4D23-8910-D072-A0A77E561355}"/>
              </a:ext>
            </a:extLst>
          </p:cNvPr>
          <p:cNvSpPr txBox="1"/>
          <p:nvPr/>
        </p:nvSpPr>
        <p:spPr>
          <a:xfrm>
            <a:off x="450000" y="5251500"/>
            <a:ext cx="3400000" cy="553998"/>
          </a:xfrm>
          <a:prstGeom prst="rect">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Siloed Security Teams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odHdr">
            <a:extLst>
              <a:ext uri="{FF2B5EF4-FFF2-40B4-BE49-F238E27FC236}">
                <a16:creationId xmlns:a16="http://schemas.microsoft.com/office/drawing/2014/main" id="{124B15CB-A52E-7557-16E6-85AD323037EC}"/>
              </a:ext>
            </a:extLst>
          </p:cNvPr>
          <p:cNvSpPr/>
          <p:nvPr/>
        </p:nvSpPr>
        <p:spPr>
          <a:xfrm>
            <a:off x="4246000" y="1300000"/>
            <a:ext cx="3700000" cy="5715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9" name="CellTxt01">
            <a:extLst>
              <a:ext uri="{FF2B5EF4-FFF2-40B4-BE49-F238E27FC236}">
                <a16:creationId xmlns:a16="http://schemas.microsoft.com/office/drawing/2014/main" id="{8ECEDEB4-C7DE-A678-4DF0-948C0E29FA68}"/>
              </a:ext>
            </a:extLst>
          </p:cNvPr>
          <p:cNvSpPr txBox="1"/>
          <p:nvPr/>
        </p:nvSpPr>
        <p:spPr>
          <a:xfrm>
            <a:off x="4396000" y="2051500"/>
            <a:ext cx="3400000" cy="553998"/>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Proactive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CellTxt11">
            <a:extLst>
              <a:ext uri="{FF2B5EF4-FFF2-40B4-BE49-F238E27FC236}">
                <a16:creationId xmlns:a16="http://schemas.microsoft.com/office/drawing/2014/main" id="{03596765-6C19-D049-BE20-493208197617}"/>
              </a:ext>
            </a:extLst>
          </p:cNvPr>
          <p:cNvSpPr txBox="1"/>
          <p:nvPr/>
        </p:nvSpPr>
        <p:spPr>
          <a:xfrm>
            <a:off x="4396000" y="2851500"/>
            <a:ext cx="3400000" cy="553998"/>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Automated Workflows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CellTxt21">
            <a:extLst>
              <a:ext uri="{FF2B5EF4-FFF2-40B4-BE49-F238E27FC236}">
                <a16:creationId xmlns:a16="http://schemas.microsoft.com/office/drawing/2014/main" id="{44517C34-AB69-1C47-6759-066BC47CFA20}"/>
              </a:ext>
            </a:extLst>
          </p:cNvPr>
          <p:cNvSpPr txBox="1"/>
          <p:nvPr/>
        </p:nvSpPr>
        <p:spPr>
          <a:xfrm>
            <a:off x="4396000" y="3651500"/>
            <a:ext cx="3400000" cy="553998"/>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Continuous Monitoring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CellTxt31">
            <a:extLst>
              <a:ext uri="{FF2B5EF4-FFF2-40B4-BE49-F238E27FC236}">
                <a16:creationId xmlns:a16="http://schemas.microsoft.com/office/drawing/2014/main" id="{836E0E28-1D69-0A5D-5C45-98B6F856EFD8}"/>
              </a:ext>
            </a:extLst>
          </p:cNvPr>
          <p:cNvSpPr txBox="1"/>
          <p:nvPr/>
        </p:nvSpPr>
        <p:spPr>
          <a:xfrm>
            <a:off x="4396000" y="4451500"/>
            <a:ext cx="3400000" cy="553998"/>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AI-Assisted Workflows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CellTxt41">
            <a:extLst>
              <a:ext uri="{FF2B5EF4-FFF2-40B4-BE49-F238E27FC236}">
                <a16:creationId xmlns:a16="http://schemas.microsoft.com/office/drawing/2014/main" id="{9F10C4C3-F528-F5AD-8659-3155B93E154E}"/>
              </a:ext>
            </a:extLst>
          </p:cNvPr>
          <p:cNvSpPr txBox="1"/>
          <p:nvPr/>
        </p:nvSpPr>
        <p:spPr>
          <a:xfrm>
            <a:off x="4396000" y="5251500"/>
            <a:ext cx="3400000" cy="553998"/>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Integrated SecOps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omHdr">
            <a:extLst>
              <a:ext uri="{FF2B5EF4-FFF2-40B4-BE49-F238E27FC236}">
                <a16:creationId xmlns:a16="http://schemas.microsoft.com/office/drawing/2014/main" id="{B7B41828-6414-27EC-31FF-A42D1E96CE63}"/>
              </a:ext>
            </a:extLst>
          </p:cNvPr>
          <p:cNvSpPr/>
          <p:nvPr/>
        </p:nvSpPr>
        <p:spPr>
          <a:xfrm>
            <a:off x="8192000" y="1300000"/>
            <a:ext cx="3700000" cy="5715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alibri" panose="020F0502020204030204"/>
                <a:ea typeface="+mn-ea"/>
                <a:cs typeface="+mn-cs"/>
              </a:rPr>
              <a:t>TOMORROW</a:t>
            </a:r>
          </a:p>
        </p:txBody>
      </p:sp>
      <p:sp>
        <p:nvSpPr>
          <p:cNvPr id="10" name="CellTxt02">
            <a:extLst>
              <a:ext uri="{FF2B5EF4-FFF2-40B4-BE49-F238E27FC236}">
                <a16:creationId xmlns:a16="http://schemas.microsoft.com/office/drawing/2014/main" id="{55BCC67E-7EA6-743E-E5FF-C4D3184E4B5F}"/>
              </a:ext>
            </a:extLst>
          </p:cNvPr>
          <p:cNvSpPr txBox="1"/>
          <p:nvPr/>
        </p:nvSpPr>
        <p:spPr>
          <a:xfrm>
            <a:off x="8342000" y="2051500"/>
            <a:ext cx="3400000" cy="553998"/>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Predictive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CellTxt12">
            <a:extLst>
              <a:ext uri="{FF2B5EF4-FFF2-40B4-BE49-F238E27FC236}">
                <a16:creationId xmlns:a16="http://schemas.microsoft.com/office/drawing/2014/main" id="{71BB2D53-EB29-27F3-7EF7-B7B1250DA965}"/>
              </a:ext>
            </a:extLst>
          </p:cNvPr>
          <p:cNvSpPr txBox="1"/>
          <p:nvPr/>
        </p:nvSpPr>
        <p:spPr>
          <a:xfrm>
            <a:off x="8342000" y="2851500"/>
            <a:ext cx="3400000" cy="553998"/>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Orchestrated Ecosystems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CellTxt22">
            <a:extLst>
              <a:ext uri="{FF2B5EF4-FFF2-40B4-BE49-F238E27FC236}">
                <a16:creationId xmlns:a16="http://schemas.microsoft.com/office/drawing/2014/main" id="{B031014F-6EDD-90E6-FE49-51224AF0F3B3}"/>
              </a:ext>
            </a:extLst>
          </p:cNvPr>
          <p:cNvSpPr txBox="1"/>
          <p:nvPr/>
        </p:nvSpPr>
        <p:spPr>
          <a:xfrm>
            <a:off x="8342000" y="3651500"/>
            <a:ext cx="3400000" cy="553998"/>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Continuous Assurance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CellTxt32">
            <a:extLst>
              <a:ext uri="{FF2B5EF4-FFF2-40B4-BE49-F238E27FC236}">
                <a16:creationId xmlns:a16="http://schemas.microsoft.com/office/drawing/2014/main" id="{CFFD058F-108C-E0E7-E283-62A87A30C2CF}"/>
              </a:ext>
            </a:extLst>
          </p:cNvPr>
          <p:cNvSpPr txBox="1"/>
          <p:nvPr/>
        </p:nvSpPr>
        <p:spPr>
          <a:xfrm>
            <a:off x="8342000" y="4451500"/>
            <a:ext cx="3400000" cy="553998"/>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Human-Supervised Automation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CellTxt42">
            <a:extLst>
              <a:ext uri="{FF2B5EF4-FFF2-40B4-BE49-F238E27FC236}">
                <a16:creationId xmlns:a16="http://schemas.microsoft.com/office/drawing/2014/main" id="{5AD78AF1-3973-BFFD-BDF7-DEABE7109F95}"/>
              </a:ext>
            </a:extLst>
          </p:cNvPr>
          <p:cNvSpPr txBox="1"/>
          <p:nvPr/>
        </p:nvSpPr>
        <p:spPr>
          <a:xfrm>
            <a:off x="8342000" y="5251500"/>
            <a:ext cx="3400000" cy="553998"/>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Unified Risk Intelligence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446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Service Tower SOC Report Review Sessions</a:t>
            </a:r>
          </a:p>
        </p:txBody>
      </p:sp>
      <p:sp>
        <p:nvSpPr>
          <p:cNvPr id="9" name="TextBox 8">
            <a:extLst>
              <a:ext uri="{FF2B5EF4-FFF2-40B4-BE49-F238E27FC236}">
                <a16:creationId xmlns:a16="http://schemas.microsoft.com/office/drawing/2014/main" id="{D032D2B4-E221-0F23-2782-C248D04BCAAF}"/>
              </a:ext>
            </a:extLst>
          </p:cNvPr>
          <p:cNvSpPr txBox="1"/>
          <p:nvPr/>
        </p:nvSpPr>
        <p:spPr>
          <a:xfrm>
            <a:off x="354351" y="2738565"/>
            <a:ext cx="11032573" cy="125694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The upcoming SOC review session is June 11, 2026, and will be held remotely.</a:t>
            </a:r>
          </a:p>
          <a:p>
            <a:pPr marL="0" marR="0" lvl="0" indent="0" algn="ctr" defTabSz="914400" rtl="0" eaLnBrk="1" fontAlgn="auto" latinLnBrk="0" hangingPunct="1">
              <a:lnSpc>
                <a:spcPct val="114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a:p>
            <a:pPr marL="0" marR="0" lvl="0" indent="0" algn="ctr" defTabSz="914400" rtl="0" eaLnBrk="1" fontAlgn="auto" latinLnBrk="0" hangingPunct="1">
              <a:lnSpc>
                <a:spcPct val="113999"/>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 Please register at the link below</a:t>
            </a: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p:txBody>
      </p:sp>
      <p:sp>
        <p:nvSpPr>
          <p:cNvPr id="11" name="Rectangle 10">
            <a:extLst>
              <a:ext uri="{FF2B5EF4-FFF2-40B4-BE49-F238E27FC236}">
                <a16:creationId xmlns:a16="http://schemas.microsoft.com/office/drawing/2014/main" id="{170CA0AD-3A83-7EC2-3400-C9F9DEFDBC91}"/>
              </a:ext>
            </a:extLst>
          </p:cNvPr>
          <p:cNvSpPr/>
          <p:nvPr/>
        </p:nvSpPr>
        <p:spPr>
          <a:xfrm>
            <a:off x="211283" y="2126254"/>
            <a:ext cx="11777516" cy="3945565"/>
          </a:xfrm>
          <a:prstGeom prst="rect">
            <a:avLst/>
          </a:prstGeom>
          <a:solidFill>
            <a:srgbClr val="91D8A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a:ea typeface="Roboto"/>
              <a:cs typeface="Roboto"/>
            </a:endParaRPr>
          </a:p>
          <a:p>
            <a:pPr marL="1371600" marR="0" lvl="3"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To register for this meeting, please click on the link below: </a:t>
            </a:r>
            <a:r>
              <a:rPr kumimoji="0" lang="en-US" sz="1800" b="0" i="0" u="none" strike="noStrike" kern="1200" cap="none" spc="0" normalizeH="0" baseline="0" noProof="0">
                <a:ln>
                  <a:noFill/>
                </a:ln>
                <a:solidFill>
                  <a:prstClr val="black"/>
                </a:solidFill>
                <a:effectLst/>
                <a:uLnTx/>
                <a:uFillTx/>
                <a:latin typeface="Roboto"/>
                <a:ea typeface="Roboto"/>
                <a:cs typeface="Roboto"/>
                <a:hlinkClick r:id="rId3"/>
              </a:rPr>
              <a:t>https://covaconf.webex.com/weblink/register/rfbee0a945b71936d5d0142c932840b86</a:t>
            </a:r>
            <a:r>
              <a:rPr kumimoji="0" lang="en-US" sz="1800" b="0" i="0" u="none" strike="noStrike" kern="1200" cap="none" spc="0" normalizeH="0" baseline="0" noProof="0">
                <a:ln>
                  <a:noFill/>
                </a:ln>
                <a:solidFill>
                  <a:prstClr val="black"/>
                </a:solidFill>
                <a:effectLst/>
                <a:uLnTx/>
                <a:uFillTx/>
                <a:latin typeface="Roboto"/>
                <a:ea typeface="Roboto"/>
                <a:cs typeface="Roboto"/>
              </a:rPr>
              <a:t> </a:t>
            </a:r>
            <a:endParaRPr kumimoji="0" lang="en-US" sz="1400" b="0" i="0" u="none" strike="noStrike" kern="1200" cap="none" spc="0" normalizeH="0" baseline="0" noProof="0">
              <a:ln>
                <a:noFill/>
              </a:ln>
              <a:solidFill>
                <a:prstClr val="black"/>
              </a:solidFill>
              <a:effectLst/>
              <a:uLnTx/>
              <a:uFillTx/>
              <a:latin typeface="Roboto"/>
              <a:ea typeface="Roboto"/>
              <a:cs typeface="Roboto"/>
            </a:endParaRPr>
          </a:p>
        </p:txBody>
      </p:sp>
      <p:pic>
        <p:nvPicPr>
          <p:cNvPr id="4" name="Picture 3">
            <a:extLst>
              <a:ext uri="{FF2B5EF4-FFF2-40B4-BE49-F238E27FC236}">
                <a16:creationId xmlns:a16="http://schemas.microsoft.com/office/drawing/2014/main" id="{66F4004A-EF29-A19B-677A-59FC69E1F7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1283" y="1083271"/>
            <a:ext cx="11789934" cy="1042983"/>
          </a:xfrm>
          <a:prstGeom prst="rect">
            <a:avLst/>
          </a:prstGeom>
        </p:spPr>
      </p:pic>
      <p:pic>
        <p:nvPicPr>
          <p:cNvPr id="5" name="Picture 4" descr="Icon&#10;&#10;single line drawing of papers stacked together">
            <a:extLst>
              <a:ext uri="{FF2B5EF4-FFF2-40B4-BE49-F238E27FC236}">
                <a16:creationId xmlns:a16="http://schemas.microsoft.com/office/drawing/2014/main" id="{B8BD6E93-768B-8B67-8393-2B0005C244E9}"/>
              </a:ext>
            </a:extLst>
          </p:cNvPr>
          <p:cNvPicPr>
            <a:picLocks noChangeAspect="1"/>
          </p:cNvPicPr>
          <p:nvPr/>
        </p:nvPicPr>
        <p:blipFill>
          <a:blip r:embed="rId5"/>
          <a:stretch>
            <a:fillRect/>
          </a:stretch>
        </p:blipFill>
        <p:spPr>
          <a:xfrm>
            <a:off x="9069608" y="3121293"/>
            <a:ext cx="2467778" cy="2467778"/>
          </a:xfrm>
          <a:prstGeom prst="rect">
            <a:avLst/>
          </a:prstGeom>
        </p:spPr>
      </p:pic>
    </p:spTree>
    <p:extLst>
      <p:ext uri="{BB962C8B-B14F-4D97-AF65-F5344CB8AC3E}">
        <p14:creationId xmlns:p14="http://schemas.microsoft.com/office/powerpoint/2010/main" val="10260449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A6C8B-3444-4591-F78E-A94E75389C0E}"/>
              </a:ext>
            </a:extLst>
          </p:cNvPr>
          <p:cNvSpPr>
            <a:spLocks noGrp="1"/>
          </p:cNvSpPr>
          <p:nvPr>
            <p:ph type="title"/>
          </p:nvPr>
        </p:nvSpPr>
        <p:spPr>
          <a:xfrm>
            <a:off x="590407" y="508329"/>
            <a:ext cx="10515600" cy="676275"/>
          </a:xfrm>
        </p:spPr>
        <p:txBody>
          <a:bodyPr/>
          <a:lstStyle/>
          <a:p>
            <a:r>
              <a:rPr lang="en-US">
                <a:solidFill>
                  <a:srgbClr val="105A70"/>
                </a:solidFill>
                <a:latin typeface="Roboto"/>
                <a:ea typeface="Roboto"/>
                <a:cs typeface="Roboto"/>
              </a:rPr>
              <a:t>Upcoming Governance Office Hours </a:t>
            </a:r>
            <a:endParaRPr lang="en-US"/>
          </a:p>
        </p:txBody>
      </p:sp>
      <p:sp>
        <p:nvSpPr>
          <p:cNvPr id="3" name="Content Placeholder 2">
            <a:extLst>
              <a:ext uri="{FF2B5EF4-FFF2-40B4-BE49-F238E27FC236}">
                <a16:creationId xmlns:a16="http://schemas.microsoft.com/office/drawing/2014/main" id="{4AC39012-484F-5E0B-8495-6D31A08F3623}"/>
              </a:ext>
            </a:extLst>
          </p:cNvPr>
          <p:cNvSpPr>
            <a:spLocks noGrp="1"/>
          </p:cNvSpPr>
          <p:nvPr>
            <p:ph sz="quarter" idx="4"/>
          </p:nvPr>
        </p:nvSpPr>
        <p:spPr>
          <a:xfrm>
            <a:off x="6513407" y="1184604"/>
            <a:ext cx="5183188" cy="4818063"/>
          </a:xfrm>
        </p:spPr>
        <p:txBody>
          <a:bodyPr/>
          <a:lstStyle/>
          <a:p>
            <a:pPr lvl="0">
              <a:lnSpc>
                <a:spcPct val="100000"/>
              </a:lnSpc>
              <a:spcBef>
                <a:spcPts val="0"/>
              </a:spcBef>
              <a:buClrTx/>
              <a:defRPr/>
            </a:pPr>
            <a:r>
              <a:rPr lang="en-US" sz="2000" b="1">
                <a:solidFill>
                  <a:prstClr val="black"/>
                </a:solidFill>
                <a:latin typeface="Roboto"/>
                <a:ea typeface="Roboto"/>
                <a:cs typeface="Roboto"/>
              </a:rPr>
              <a:t>Governance Office Hours – </a:t>
            </a:r>
            <a:r>
              <a:rPr lang="en-US" sz="2000">
                <a:solidFill>
                  <a:prstClr val="black"/>
                </a:solidFill>
                <a:latin typeface="Roboto"/>
                <a:ea typeface="Roboto"/>
                <a:cs typeface="Roboto"/>
              </a:rPr>
              <a:t>a dedicated space for Agency ISOs and teams to bring their questions, concerns, or ideas.</a:t>
            </a:r>
          </a:p>
          <a:p>
            <a:pPr lvl="0">
              <a:lnSpc>
                <a:spcPct val="100000"/>
              </a:lnSpc>
              <a:spcBef>
                <a:spcPts val="0"/>
              </a:spcBef>
              <a:buClrTx/>
              <a:defRPr/>
            </a:pPr>
            <a:endParaRPr lang="en-US" b="1">
              <a:solidFill>
                <a:prstClr val="black"/>
              </a:solidFill>
              <a:latin typeface="Roboto"/>
              <a:ea typeface="Roboto"/>
              <a:cs typeface="Roboto"/>
            </a:endParaRPr>
          </a:p>
          <a:p>
            <a:r>
              <a:rPr lang="en-US" sz="2000" b="1">
                <a:solidFill>
                  <a:prstClr val="black"/>
                </a:solidFill>
              </a:rPr>
              <a:t>June agenda: </a:t>
            </a:r>
            <a:r>
              <a:rPr lang="en-US"/>
              <a:t>Custom Content and BIAs</a:t>
            </a:r>
            <a:endParaRPr lang="en-US" b="1">
              <a:solidFill>
                <a:prstClr val="black"/>
              </a:solidFill>
            </a:endParaRPr>
          </a:p>
          <a:p>
            <a:pPr lvl="0">
              <a:lnSpc>
                <a:spcPct val="100000"/>
              </a:lnSpc>
              <a:spcBef>
                <a:spcPts val="0"/>
              </a:spcBef>
              <a:buClrTx/>
              <a:defRPr/>
            </a:pPr>
            <a:endParaRPr lang="en-US" b="1">
              <a:solidFill>
                <a:prstClr val="black"/>
              </a:solidFill>
              <a:highlight>
                <a:srgbClr val="FFFF00"/>
              </a:highlight>
            </a:endParaRPr>
          </a:p>
          <a:p>
            <a:pPr lvl="0">
              <a:lnSpc>
                <a:spcPct val="100000"/>
              </a:lnSpc>
              <a:spcBef>
                <a:spcPts val="0"/>
              </a:spcBef>
              <a:buClrTx/>
              <a:defRPr/>
            </a:pPr>
            <a:r>
              <a:rPr lang="en-US" b="1">
                <a:solidFill>
                  <a:prstClr val="black"/>
                </a:solidFill>
                <a:latin typeface="Roboto"/>
                <a:ea typeface="Roboto"/>
                <a:cs typeface="Roboto"/>
              </a:rPr>
              <a:t>Next Sessions:</a:t>
            </a:r>
          </a:p>
          <a:p>
            <a:pPr lvl="0">
              <a:lnSpc>
                <a:spcPct val="100000"/>
              </a:lnSpc>
              <a:spcBef>
                <a:spcPts val="0"/>
              </a:spcBef>
              <a:buClrTx/>
              <a:defRPr/>
            </a:pPr>
            <a:r>
              <a:rPr lang="en-US" b="1">
                <a:solidFill>
                  <a:prstClr val="black"/>
                </a:solidFill>
                <a:latin typeface="Roboto"/>
                <a:ea typeface="Roboto"/>
                <a:cs typeface="Roboto"/>
              </a:rPr>
              <a:t>June 18, 2026 | Microsoft Teams</a:t>
            </a:r>
          </a:p>
          <a:p>
            <a:pPr lvl="0">
              <a:lnSpc>
                <a:spcPct val="100000"/>
              </a:lnSpc>
              <a:spcBef>
                <a:spcPts val="0"/>
              </a:spcBef>
              <a:buClrTx/>
              <a:defRPr/>
            </a:pPr>
            <a:r>
              <a:rPr lang="en-US" b="1">
                <a:solidFill>
                  <a:prstClr val="black"/>
                </a:solidFill>
                <a:latin typeface="Roboto"/>
                <a:ea typeface="Roboto"/>
                <a:cs typeface="Roboto"/>
              </a:rPr>
              <a:t>[</a:t>
            </a:r>
            <a:r>
              <a:rPr lang="en-US" b="1">
                <a:solidFill>
                  <a:prstClr val="black"/>
                </a:solidFill>
                <a:latin typeface="Roboto"/>
                <a:ea typeface="Roboto"/>
                <a:cs typeface="Roboto"/>
                <a:hlinkClick r:id="rId2"/>
              </a:rPr>
              <a:t>Click here to register for the meeting</a:t>
            </a:r>
            <a:r>
              <a:rPr lang="en-US" b="1">
                <a:solidFill>
                  <a:prstClr val="black"/>
                </a:solidFill>
                <a:latin typeface="Roboto"/>
                <a:ea typeface="Roboto"/>
                <a:cs typeface="Roboto"/>
              </a:rPr>
              <a:t>]</a:t>
            </a:r>
          </a:p>
          <a:p>
            <a:r>
              <a:rPr lang="en-US" b="1"/>
              <a:t>July 8: </a:t>
            </a:r>
            <a:r>
              <a:rPr lang="en-US" b="1">
                <a:hlinkClick r:id="rId3"/>
              </a:rPr>
              <a:t>[Click here to register for the meeting]</a:t>
            </a:r>
            <a:endParaRPr lang="en-US" b="1"/>
          </a:p>
        </p:txBody>
      </p:sp>
      <p:sp>
        <p:nvSpPr>
          <p:cNvPr id="5" name="TextBox 4">
            <a:extLst>
              <a:ext uri="{FF2B5EF4-FFF2-40B4-BE49-F238E27FC236}">
                <a16:creationId xmlns:a16="http://schemas.microsoft.com/office/drawing/2014/main" id="{86C92797-C867-7F8C-D083-53FA355B49AB}"/>
              </a:ext>
            </a:extLst>
          </p:cNvPr>
          <p:cNvSpPr txBox="1"/>
          <p:nvPr/>
        </p:nvSpPr>
        <p:spPr>
          <a:xfrm>
            <a:off x="-133988" y="5804542"/>
            <a:ext cx="90761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a:ea typeface="Roboto"/>
                <a:cs typeface="Roboto"/>
              </a:rPr>
              <a:t>Let’s work together to strengthen governance across the Commonwealth!</a:t>
            </a:r>
          </a:p>
        </p:txBody>
      </p:sp>
      <p:pic>
        <p:nvPicPr>
          <p:cNvPr id="7" name="Picture 6" descr="Picture of a Lady in a yellow blazer sitting behind a laptop with the Virginia IT agency logo on the wall behind her. She has a welcoming smile on her face.">
            <a:extLst>
              <a:ext uri="{FF2B5EF4-FFF2-40B4-BE49-F238E27FC236}">
                <a16:creationId xmlns:a16="http://schemas.microsoft.com/office/drawing/2014/main" id="{CF863F11-DBCE-775A-AF3A-14D73517CFBB}"/>
              </a:ext>
            </a:extLst>
          </p:cNvPr>
          <p:cNvPicPr>
            <a:picLocks noChangeAspect="1"/>
          </p:cNvPicPr>
          <p:nvPr/>
        </p:nvPicPr>
        <p:blipFill>
          <a:blip r:embed="rId4"/>
          <a:stretch>
            <a:fillRect/>
          </a:stretch>
        </p:blipFill>
        <p:spPr>
          <a:xfrm>
            <a:off x="1793489" y="2461874"/>
            <a:ext cx="2457878" cy="1640378"/>
          </a:xfrm>
          <a:prstGeom prst="rect">
            <a:avLst/>
          </a:prstGeom>
        </p:spPr>
      </p:pic>
    </p:spTree>
    <p:extLst>
      <p:ext uri="{BB962C8B-B14F-4D97-AF65-F5344CB8AC3E}">
        <p14:creationId xmlns:p14="http://schemas.microsoft.com/office/powerpoint/2010/main" val="12441798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B04C5-A249-1833-C32B-E9E3A9CAF99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7DDB987-FD9B-2A9E-95BC-0A5AE656EBC0}"/>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069100A-22D7-9A89-8567-3B1CF6A788BB}"/>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B620E517-F84B-376F-C0AB-99D2E631DDB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AEE1DAF4-52C3-8BBD-BD17-D3EB3E75E259}"/>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ED37AC66-8E92-E07A-787F-68135FA3DA69}"/>
              </a:ext>
            </a:extLst>
          </p:cNvPr>
          <p:cNvSpPr>
            <a:spLocks noGrp="1"/>
          </p:cNvSpPr>
          <p:nvPr>
            <p:ph type="title" idx="4294967295"/>
          </p:nvPr>
        </p:nvSpPr>
        <p:spPr>
          <a:xfrm>
            <a:off x="441937" y="367716"/>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4000" b="1" i="0" u="none" strike="noStrike" kern="1200" cap="none" spc="0" normalizeH="0" baseline="0" noProof="0">
                <a:ln>
                  <a:noFill/>
                </a:ln>
                <a:solidFill>
                  <a:srgbClr val="105A70"/>
                </a:solidFill>
                <a:effectLst/>
                <a:uLnTx/>
                <a:uFillTx/>
                <a:latin typeface="Roboto"/>
                <a:ea typeface="Roboto"/>
                <a:cs typeface="Roboto"/>
              </a:rPr>
              <a:t>Security Products and Service Office hours</a:t>
            </a:r>
            <a:endParaRPr kumimoji="0" lang="en-US" sz="4000" b="1" i="0" u="none" strike="noStrike" kern="1200" cap="none" spc="0" normalizeH="0" baseline="0" noProof="0">
              <a:ln>
                <a:noFill/>
              </a:ln>
              <a:solidFill>
                <a:srgbClr val="105A70"/>
              </a:solidFill>
              <a:effectLst/>
              <a:uLnTx/>
              <a:uFillTx/>
              <a:latin typeface="Rajdhani" panose="02000000000000000000" pitchFamily="2" charset="0"/>
              <a:ea typeface="Roboto"/>
              <a:cs typeface="Roboto"/>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38937981-AD5B-A0BD-7108-C43E7A11542A}"/>
              </a:ext>
            </a:extLst>
          </p:cNvPr>
          <p:cNvSpPr txBox="1"/>
          <p:nvPr/>
        </p:nvSpPr>
        <p:spPr>
          <a:xfrm>
            <a:off x="930234" y="987299"/>
            <a:ext cx="9472613" cy="51398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Security Products and Services Office Hours – Schedule for </a:t>
            </a:r>
            <a:r>
              <a:rPr lang="en-US" b="1">
                <a:solidFill>
                  <a:prstClr val="black"/>
                </a:solidFill>
                <a:latin typeface="Calibri" panose="020F0502020204030204"/>
              </a:rPr>
              <a:t>June</a:t>
            </a:r>
            <a:endParaRPr kumimoji="0"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               📅 </a:t>
            </a:r>
            <a:r>
              <a:rPr lang="en-US" sz="1600" b="1">
                <a:solidFill>
                  <a:prstClr val="black"/>
                </a:solidFill>
                <a:latin typeface="Calibri" panose="020F0502020204030204"/>
                <a:ea typeface="Calibri" panose="020F0502020204030204"/>
                <a:cs typeface="Calibri" panose="020F0502020204030204"/>
              </a:rPr>
              <a:t>June </a:t>
            </a: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10                                                                    </a:t>
            </a:r>
            <a:b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b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               Canceled due to </a:t>
            </a:r>
            <a:r>
              <a:rPr kumimoji="0" lang="en-US" sz="1600" b="1" i="0" u="none" strike="noStrike" kern="1200" cap="none" spc="0" normalizeH="0" baseline="0" noProof="0" err="1">
                <a:ln>
                  <a:noFill/>
                </a:ln>
                <a:solidFill>
                  <a:prstClr val="black"/>
                </a:solidFill>
                <a:effectLst/>
                <a:uLnTx/>
                <a:uFillTx/>
                <a:latin typeface="Calibri" panose="020F0502020204030204"/>
                <a:ea typeface="Calibri" panose="020F0502020204030204"/>
                <a:cs typeface="Calibri" panose="020F0502020204030204"/>
              </a:rPr>
              <a:t>RVASec</a:t>
            </a:r>
            <a:endPar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prstClr val="black"/>
                </a:solidFill>
                <a:effectLst/>
                <a:uLnTx/>
                <a:uFillTx/>
                <a:latin typeface="Calibri" panose="020F0502020204030204"/>
                <a:ea typeface="+mn-ea"/>
                <a:cs typeface="+mn-cs"/>
              </a:rPr>
              <a:t>Sample Agenda</a:t>
            </a:r>
            <a:endParaRPr kumimoji="0" lang="en-US" sz="1800" b="0" i="0" u="sng"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Welcome &amp; Housekeeping</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Introductions, recording notice, agenda overview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Program Updates</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Latest announcements &amp; milestones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Update from Threat Management Team (1st Session)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Action Item Review</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Recap prior items, owners, and status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Open Q&amp;A / Issue Review</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Live questions and issue discussion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Follow-ups scheduled as needed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Wrap-Up &amp; Next Steps</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Key takeaways and next session preview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19C3F49D-25B7-3B67-1309-2F3546A36374}"/>
              </a:ext>
            </a:extLst>
          </p:cNvPr>
          <p:cNvSpPr txBox="1"/>
          <p:nvPr/>
        </p:nvSpPr>
        <p:spPr>
          <a:xfrm>
            <a:off x="6715124" y="1506682"/>
            <a:ext cx="368076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a:t>
            </a: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June 24th</a:t>
            </a:r>
            <a:b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b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 2:00 – 3:00 PM</a:t>
            </a:r>
            <a:b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b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 Join Link:</a:t>
            </a: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a:t>
            </a: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hlinkClick r:id="rId4"/>
              </a:rPr>
              <a:t>VITA Connections/Events</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3665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2A8F1-2DF0-07E1-1144-BDBA0FA5847B}"/>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E1C1157-1EE7-E825-CCB4-3F59DB4BE10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29D6C57-95CF-69D3-DAE7-85A0CD07D22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049553EE-30E1-5D5B-5E23-91596992650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E15A4CC-D1DE-A025-56BD-175069B004C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37F607DC-9849-E057-A50E-73F45F0020ED}"/>
              </a:ext>
            </a:extLst>
          </p:cNvPr>
          <p:cNvSpPr>
            <a:spLocks noGrp="1"/>
          </p:cNvSpPr>
          <p:nvPr>
            <p:ph type="title" idx="4294967295"/>
          </p:nvPr>
        </p:nvSpPr>
        <p:spPr>
          <a:xfrm>
            <a:off x="765160" y="207670"/>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2800"/>
              <a:t>Security Services Fair</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79244AC3-1260-455A-508B-6C263C0FF1EB}"/>
              </a:ext>
            </a:extLst>
          </p:cNvPr>
          <p:cNvSpPr txBox="1">
            <a:spLocks/>
          </p:cNvSpPr>
          <p:nvPr/>
        </p:nvSpPr>
        <p:spPr>
          <a:xfrm>
            <a:off x="605642" y="1197550"/>
            <a:ext cx="8976710" cy="446289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June 17, 2026 from 9 am – 11 am</a:t>
            </a:r>
            <a:endParaRPr kumimoji="0" lang="en-US" sz="10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1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We will be pleased to welcome ISOs and those interested in Security to the Security Services Fair here at the Boulders.</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414042"/>
                </a:solidFill>
                <a:effectLst/>
                <a:uLnTx/>
                <a:uFillTx/>
                <a:latin typeface="Roboto"/>
                <a:ea typeface="Roboto"/>
                <a:cs typeface="Roboto"/>
              </a:rPr>
              <a:t> </a:t>
            </a:r>
            <a:endParaRPr kumimoji="0" lang="en-US" sz="20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414042"/>
                </a:solidFill>
                <a:effectLst/>
                <a:uLnTx/>
                <a:uFillTx/>
                <a:latin typeface="Roboto"/>
                <a:ea typeface="Roboto"/>
                <a:cs typeface="Roboto"/>
              </a:rPr>
              <a:t>7325 </a:t>
            </a:r>
            <a:r>
              <a:rPr kumimoji="0" lang="en-US" sz="2000" b="0" i="0" u="none" strike="noStrike" kern="1200" cap="none" spc="0" normalizeH="0" baseline="0" noProof="0" err="1">
                <a:ln>
                  <a:noFill/>
                </a:ln>
                <a:solidFill>
                  <a:srgbClr val="414042"/>
                </a:solidFill>
                <a:effectLst/>
                <a:uLnTx/>
                <a:uFillTx/>
                <a:latin typeface="Roboto"/>
                <a:ea typeface="Roboto"/>
                <a:cs typeface="Roboto"/>
              </a:rPr>
              <a:t>Beaufont</a:t>
            </a:r>
            <a:r>
              <a:rPr kumimoji="0" lang="en-US" sz="2000" b="0" i="0" u="none" strike="noStrike" kern="1200" cap="none" spc="0" normalizeH="0" baseline="0" noProof="0">
                <a:ln>
                  <a:noFill/>
                </a:ln>
                <a:solidFill>
                  <a:srgbClr val="414042"/>
                </a:solidFill>
                <a:effectLst/>
                <a:uLnTx/>
                <a:uFillTx/>
                <a:latin typeface="Roboto"/>
                <a:ea typeface="Roboto"/>
                <a:cs typeface="Roboto"/>
              </a:rPr>
              <a:t> Springs Drive, Richmond, VA 23225</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414042"/>
                </a:solidFill>
                <a:effectLst/>
                <a:uLnTx/>
                <a:uFillTx/>
                <a:latin typeface="Roboto"/>
                <a:ea typeface="Roboto"/>
                <a:cs typeface="Roboto"/>
              </a:rPr>
              <a:t>Training Room</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414042"/>
                </a:solidFill>
                <a:effectLst/>
                <a:uLnTx/>
                <a:uFillTx/>
                <a:latin typeface="Roboto"/>
                <a:ea typeface="Roboto"/>
                <a:cs typeface="Roboto"/>
              </a:rPr>
              <a:t>   </a:t>
            </a:r>
            <a:endParaRPr kumimoji="0" lang="en-US" sz="2400" b="0"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414042"/>
                </a:solidFill>
                <a:effectLst/>
                <a:uLnTx/>
                <a:uFillTx/>
                <a:latin typeface="Roboto"/>
                <a:ea typeface="Roboto"/>
                <a:cs typeface="Roboto"/>
              </a:rPr>
              <a:t>Registration is required</a:t>
            </a:r>
          </a:p>
        </p:txBody>
      </p:sp>
      <p:pic>
        <p:nvPicPr>
          <p:cNvPr id="3" name="Picture 2" descr="A line drawing picture of hands two hands shaking">
            <a:extLst>
              <a:ext uri="{FF2B5EF4-FFF2-40B4-BE49-F238E27FC236}">
                <a16:creationId xmlns:a16="http://schemas.microsoft.com/office/drawing/2014/main" id="{EFB242FC-A1D2-127E-86CA-BB39BF28424C}"/>
              </a:ext>
            </a:extLst>
          </p:cNvPr>
          <p:cNvPicPr>
            <a:picLocks noChangeAspect="1"/>
          </p:cNvPicPr>
          <p:nvPr/>
        </p:nvPicPr>
        <p:blipFill>
          <a:blip r:embed="rId4"/>
          <a:stretch>
            <a:fillRect/>
          </a:stretch>
        </p:blipFill>
        <p:spPr>
          <a:xfrm>
            <a:off x="7762462" y="3061926"/>
            <a:ext cx="3670232" cy="3670232"/>
          </a:xfrm>
          <a:prstGeom prst="rect">
            <a:avLst/>
          </a:prstGeom>
        </p:spPr>
      </p:pic>
    </p:spTree>
    <p:extLst>
      <p:ext uri="{BB962C8B-B14F-4D97-AF65-F5344CB8AC3E}">
        <p14:creationId xmlns:p14="http://schemas.microsoft.com/office/powerpoint/2010/main" val="2076930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9FE4DF7-22E3-B909-5335-BF418A31E987}"/>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FE8262E9-A94C-F1CE-197A-ADC5381DB05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FB12544-F249-BD43-FD33-63C764C97CE3}"/>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D50CE524-CE24-3A5A-6DAB-0A0153AC1F2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77AA5D2F-8DDF-4652-14AF-710DBA740EE0}"/>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0D3E7323-1629-90B7-9473-816CFCA0B657}"/>
              </a:ext>
            </a:extLst>
          </p:cNvPr>
          <p:cNvSpPr>
            <a:spLocks noGrp="1"/>
          </p:cNvSpPr>
          <p:nvPr>
            <p:ph type="title" idx="4294967295"/>
          </p:nvPr>
        </p:nvSpPr>
        <p:spPr>
          <a:xfrm>
            <a:off x="765160" y="207670"/>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2800"/>
              <a:t>Security Products and Services Workshop</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14769C4F-0BF6-EAAD-B3F7-45348F0D26B8}"/>
              </a:ext>
            </a:extLst>
          </p:cNvPr>
          <p:cNvSpPr txBox="1">
            <a:spLocks/>
          </p:cNvSpPr>
          <p:nvPr/>
        </p:nvSpPr>
        <p:spPr>
          <a:xfrm>
            <a:off x="605642" y="1197550"/>
            <a:ext cx="8976710" cy="446289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July 21, 2026 from </a:t>
            </a:r>
            <a:r>
              <a:rPr lang="en-US" sz="2400" b="1">
                <a:solidFill>
                  <a:srgbClr val="414042"/>
                </a:solidFill>
                <a:latin typeface="Roboto"/>
                <a:ea typeface="Roboto"/>
                <a:cs typeface="Roboto"/>
              </a:rPr>
              <a:t>noon</a:t>
            </a:r>
            <a:r>
              <a:rPr kumimoji="0" lang="en-US" sz="2400" b="1" i="0" u="none" strike="noStrike" kern="1200" cap="none" spc="0" normalizeH="0" baseline="0" noProof="0">
                <a:ln>
                  <a:noFill/>
                </a:ln>
                <a:solidFill>
                  <a:srgbClr val="414042"/>
                </a:solidFill>
                <a:effectLst/>
                <a:uLnTx/>
                <a:uFillTx/>
                <a:latin typeface="Roboto"/>
                <a:ea typeface="Roboto"/>
                <a:cs typeface="Roboto"/>
              </a:rPr>
              <a:t> – </a:t>
            </a:r>
            <a:r>
              <a:rPr lang="en-US" sz="2400" b="1">
                <a:solidFill>
                  <a:srgbClr val="414042"/>
                </a:solidFill>
                <a:latin typeface="Roboto"/>
                <a:ea typeface="Roboto"/>
                <a:cs typeface="Roboto"/>
              </a:rPr>
              <a:t>4 p</a:t>
            </a:r>
            <a:r>
              <a:rPr kumimoji="0" lang="en-US" sz="2400" b="1" i="0" u="none" strike="noStrike" kern="1200" cap="none" spc="0" normalizeH="0" baseline="0" noProof="0">
                <a:ln>
                  <a:noFill/>
                </a:ln>
                <a:solidFill>
                  <a:srgbClr val="414042"/>
                </a:solidFill>
                <a:effectLst/>
                <a:uLnTx/>
                <a:uFillTx/>
                <a:latin typeface="Roboto"/>
                <a:ea typeface="Roboto"/>
                <a:cs typeface="Roboto"/>
              </a:rPr>
              <a:t>m</a:t>
            </a: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lang="en-US" sz="2400" b="1">
              <a:solidFill>
                <a:srgbClr val="414042"/>
              </a:solidFill>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0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1100" b="1" i="0" u="none" strike="noStrike" kern="1200" cap="none" spc="0" normalizeH="0" baseline="0" noProof="0">
              <a:ln>
                <a:noFill/>
              </a:ln>
              <a:solidFill>
                <a:srgbClr val="414042"/>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414042"/>
                </a:solidFill>
                <a:effectLst/>
                <a:uLnTx/>
                <a:uFillTx/>
                <a:latin typeface="Roboto"/>
                <a:ea typeface="Roboto"/>
                <a:cs typeface="Roboto"/>
              </a:rPr>
              <a:t>Registration is required</a:t>
            </a:r>
          </a:p>
        </p:txBody>
      </p:sp>
    </p:spTree>
    <p:extLst>
      <p:ext uri="{BB962C8B-B14F-4D97-AF65-F5344CB8AC3E}">
        <p14:creationId xmlns:p14="http://schemas.microsoft.com/office/powerpoint/2010/main" val="3353328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988E2-AFA0-EAEB-7BA5-27A66ECAE9BA}"/>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IS Orientation</a:t>
            </a:r>
          </a:p>
        </p:txBody>
      </p:sp>
      <p:sp>
        <p:nvSpPr>
          <p:cNvPr id="5" name="Text Placeholder 7">
            <a:extLst>
              <a:ext uri="{FF2B5EF4-FFF2-40B4-BE49-F238E27FC236}">
                <a16:creationId xmlns:a16="http://schemas.microsoft.com/office/drawing/2014/main" id="{C89AABD8-BBC2-8181-EBF7-7ACADED79305}"/>
              </a:ext>
            </a:extLst>
          </p:cNvPr>
          <p:cNvSpPr txBox="1">
            <a:spLocks/>
          </p:cNvSpPr>
          <p:nvPr/>
        </p:nvSpPr>
        <p:spPr>
          <a:xfrm>
            <a:off x="228134" y="1062002"/>
            <a:ext cx="7621219" cy="5257218"/>
          </a:xfrm>
          <a:prstGeom prst="rect">
            <a:avLst/>
          </a:prstGeom>
        </p:spPr>
        <p:txBody>
          <a:bodyPr lIns="91440" tIns="45720" rIns="91440" bIns="45720" anchor="t">
            <a:normAutofit fontScale="47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25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414042"/>
                </a:solidFill>
                <a:effectLst/>
                <a:uLnTx/>
                <a:uFillTx/>
                <a:latin typeface="Roboto"/>
                <a:ea typeface="Roboto"/>
                <a:cs typeface="Roboto"/>
              </a:rPr>
              <a:t>The next IS Orientation is being held on July 30, 2026</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July 30, from 9am to 4pm, registration closes July 14</a:t>
            </a:r>
            <a:r>
              <a:rPr kumimoji="0" lang="en-US" sz="3300" b="1" i="0" u="none" strike="noStrike" kern="1200" cap="none" spc="0" normalizeH="0" baseline="30000" noProof="0">
                <a:ln>
                  <a:noFill/>
                </a:ln>
                <a:solidFill>
                  <a:srgbClr val="414042"/>
                </a:solidFill>
                <a:effectLst/>
                <a:uLnTx/>
                <a:uFillTx/>
                <a:latin typeface="Roboto"/>
                <a:ea typeface="Roboto"/>
                <a:cs typeface="Roboto"/>
              </a:rPr>
              <a:t>th</a:t>
            </a:r>
            <a:r>
              <a:rPr kumimoji="0" lang="en-US" sz="3300" b="1" i="0" u="none" strike="noStrike" kern="1200" cap="none" spc="0" normalizeH="0" baseline="0" noProof="0">
                <a:ln>
                  <a:noFill/>
                </a:ln>
                <a:solidFill>
                  <a:srgbClr val="414042"/>
                </a:solidFill>
                <a:effectLst/>
                <a:uLnTx/>
                <a:uFillTx/>
                <a:latin typeface="Roboto"/>
                <a:ea typeface="Roboto"/>
                <a:cs typeface="Roboto"/>
              </a:rPr>
              <a:t>.</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It will be held in-person at the Boulders location: </a:t>
            </a:r>
          </a:p>
          <a:p>
            <a:pPr marL="457200" marR="0" lvl="1" indent="0"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None/>
              <a:tabLst/>
              <a:defRPr/>
            </a:pPr>
            <a:r>
              <a:rPr kumimoji="0" lang="en-US" sz="3300" b="1" i="0" u="none" strike="noStrike" kern="1200" cap="none" spc="0" normalizeH="0" baseline="0" noProof="0">
                <a:ln>
                  <a:noFill/>
                </a:ln>
                <a:solidFill>
                  <a:srgbClr val="414042"/>
                </a:solidFill>
                <a:effectLst/>
                <a:uLnTx/>
                <a:uFillTx/>
                <a:latin typeface="Roboto"/>
                <a:ea typeface="Roboto"/>
                <a:cs typeface="Calibri"/>
              </a:rPr>
              <a:t>     </a:t>
            </a:r>
            <a:r>
              <a:rPr kumimoji="0" lang="en-US" sz="3300" b="1" i="0" u="none" strike="noStrike" kern="1200" cap="none" spc="0" normalizeH="0" baseline="0" noProof="0">
                <a:ln>
                  <a:noFill/>
                </a:ln>
                <a:solidFill>
                  <a:prstClr val="black"/>
                </a:solidFill>
                <a:effectLst/>
                <a:uLnTx/>
                <a:uFillTx/>
                <a:latin typeface="Roboto"/>
                <a:ea typeface="Roboto"/>
                <a:cs typeface="Calibri"/>
              </a:rPr>
              <a:t>7325 </a:t>
            </a:r>
            <a:r>
              <a:rPr kumimoji="0" lang="en-US" sz="3300" b="1" i="0" u="none" strike="noStrike" kern="1200" cap="none" spc="0" normalizeH="0" baseline="0" noProof="0" err="1">
                <a:ln>
                  <a:noFill/>
                </a:ln>
                <a:solidFill>
                  <a:prstClr val="black"/>
                </a:solidFill>
                <a:effectLst/>
                <a:uLnTx/>
                <a:uFillTx/>
                <a:latin typeface="Roboto"/>
                <a:ea typeface="Roboto"/>
                <a:cs typeface="Calibri"/>
              </a:rPr>
              <a:t>Beaufont</a:t>
            </a:r>
            <a:r>
              <a:rPr kumimoji="0" lang="en-US" sz="3300" b="1" i="0" u="none" strike="noStrike" kern="1200" cap="none" spc="0" normalizeH="0" baseline="0" noProof="0">
                <a:ln>
                  <a:noFill/>
                </a:ln>
                <a:solidFill>
                  <a:prstClr val="black"/>
                </a:solidFill>
                <a:effectLst/>
                <a:uLnTx/>
                <a:uFillTx/>
                <a:latin typeface="Roboto"/>
                <a:ea typeface="Roboto"/>
                <a:cs typeface="Calibri"/>
              </a:rPr>
              <a:t> Springs Drive, Richmond, VA 23225</a:t>
            </a:r>
          </a:p>
          <a:p>
            <a:pPr marL="685165" marR="0" lvl="1" indent="-227965" algn="l" defTabSz="914377" rtl="0" eaLnBrk="1" fontAlgn="auto" latinLnBrk="0" hangingPunct="1">
              <a:lnSpc>
                <a:spcPct val="47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Visit </a:t>
            </a:r>
            <a:r>
              <a:rPr kumimoji="0" lang="en-US" sz="3300" b="1" i="0" u="none" strike="noStrike" kern="1200" cap="none" spc="0" normalizeH="0" baseline="0" noProof="0">
                <a:ln>
                  <a:noFill/>
                </a:ln>
                <a:solidFill>
                  <a:srgbClr val="414042"/>
                </a:solidFill>
                <a:effectLst/>
                <a:uLnTx/>
                <a:uFillTx/>
                <a:latin typeface="Roboto"/>
                <a:ea typeface="Roboto"/>
                <a:cs typeface="Roboto"/>
                <a:hlinkClick r:id="rId3"/>
              </a:rPr>
              <a:t>Commonwealth IS Orientation</a:t>
            </a:r>
            <a:r>
              <a:rPr kumimoji="0" lang="en-US" sz="3300" b="1" i="0" u="none" strike="noStrike" kern="1200" cap="none" spc="0" normalizeH="0" baseline="0" noProof="0">
                <a:ln>
                  <a:noFill/>
                </a:ln>
                <a:solidFill>
                  <a:srgbClr val="414042"/>
                </a:solidFill>
                <a:effectLst/>
                <a:uLnTx/>
                <a:uFillTx/>
                <a:latin typeface="Roboto"/>
                <a:ea typeface="Roboto"/>
                <a:cs typeface="Roboto"/>
              </a:rPr>
              <a:t> to register!</a:t>
            </a:r>
          </a:p>
          <a:p>
            <a:pPr marL="457200" marR="0" lvl="1" indent="0" algn="l" defTabSz="914377" rtl="0" eaLnBrk="1" fontAlgn="auto" latinLnBrk="0" hangingPunct="1">
              <a:lnSpc>
                <a:spcPct val="300000"/>
              </a:lnSpc>
              <a:spcBef>
                <a:spcPts val="0"/>
              </a:spcBef>
              <a:spcAft>
                <a:spcPts val="0"/>
              </a:spcAft>
              <a:buClr>
                <a:srgbClr val="920075"/>
              </a:buClr>
              <a:buSzTx/>
              <a:buFont typeface="Arial" panose="020B0604020202020204" pitchFamily="34" charset="0"/>
              <a:buNone/>
              <a:tabLst/>
              <a:defRPr/>
            </a:pP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1200" b="0" i="0" u="sng"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descr="A Man's hands resting lightly on a laptop computer's keyboard. The hands are in sharp focus with an out of focus coffee cup in the foreground.">
            <a:extLst>
              <a:ext uri="{FF2B5EF4-FFF2-40B4-BE49-F238E27FC236}">
                <a16:creationId xmlns:a16="http://schemas.microsoft.com/office/drawing/2014/main" id="{E3BC35F7-910B-B71D-C8BA-48137C8A5A31}"/>
              </a:ext>
            </a:extLst>
          </p:cNvPr>
          <p:cNvPicPr>
            <a:picLocks noChangeAspect="1"/>
          </p:cNvPicPr>
          <p:nvPr/>
        </p:nvPicPr>
        <p:blipFill>
          <a:blip r:embed="rId4"/>
          <a:srcRect/>
          <a:stretch/>
        </p:blipFill>
        <p:spPr>
          <a:xfrm>
            <a:off x="6791437" y="1897582"/>
            <a:ext cx="5172428" cy="3232767"/>
          </a:xfrm>
          <a:prstGeom prst="rect">
            <a:avLst/>
          </a:prstGeom>
        </p:spPr>
      </p:pic>
    </p:spTree>
    <p:extLst>
      <p:ext uri="{BB962C8B-B14F-4D97-AF65-F5344CB8AC3E}">
        <p14:creationId xmlns:p14="http://schemas.microsoft.com/office/powerpoint/2010/main" val="4939091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DCC89-C5E9-23D7-4DF0-28C6232FF9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57A7AA-F66A-89CA-B3F1-C4FEFDA47073}"/>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Bef>
                <a:spcPts val="1000"/>
              </a:spcBef>
              <a:buClr>
                <a:srgbClr val="920075"/>
              </a:buClr>
              <a:defRPr/>
            </a:pPr>
            <a:r>
              <a:rPr lang="en-US" sz="3200">
                <a:latin typeface="Roboto"/>
                <a:ea typeface="Roboto"/>
                <a:cs typeface="Roboto"/>
              </a:rPr>
              <a:t>ISOAG is Hybrid!</a:t>
            </a:r>
            <a:endParaRPr lang="en-US" sz="3200" b="1" i="0" u="none" strike="noStrike" kern="1200" cap="none" spc="0" normalizeH="0" baseline="0" noProof="0">
              <a:ln>
                <a:noFill/>
              </a:ln>
              <a:solidFill>
                <a:srgbClr val="105A70"/>
              </a:solidFill>
              <a:effectLst/>
              <a:uLnTx/>
              <a:uFillTx/>
              <a:latin typeface="Roboto"/>
              <a:ea typeface="Roboto"/>
              <a:cs typeface="Roboto"/>
            </a:endParaRPr>
          </a:p>
        </p:txBody>
      </p:sp>
      <p:sp>
        <p:nvSpPr>
          <p:cNvPr id="4" name="TextBox 3">
            <a:extLst>
              <a:ext uri="{FF2B5EF4-FFF2-40B4-BE49-F238E27FC236}">
                <a16:creationId xmlns:a16="http://schemas.microsoft.com/office/drawing/2014/main" id="{64C53132-EEE9-E38C-75A4-14A1A3C932C7}"/>
              </a:ext>
            </a:extLst>
          </p:cNvPr>
          <p:cNvSpPr txBox="1"/>
          <p:nvPr/>
        </p:nvSpPr>
        <p:spPr>
          <a:xfrm>
            <a:off x="685800" y="1442560"/>
            <a:ext cx="8305800" cy="443198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We do have limited seating for in-person attendance at the upcoming ISOAGs. Please reach out if you are interested in joining us in-person!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prstClr val="black"/>
                </a:solidFill>
                <a:latin typeface="Roboto" panose="02000000000000000000" pitchFamily="2" charset="0"/>
                <a:ea typeface="Roboto" panose="02000000000000000000" pitchFamily="2" charset="0"/>
              </a:rPr>
              <a:t>It is an excellent opportunity to meet your fellow ISOs and put faces with names. You can also have the opportunity to  ask questions in a more informal setting during the break.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prstClr val="black"/>
                </a:solidFill>
                <a:latin typeface="Roboto" panose="02000000000000000000" pitchFamily="2" charset="0"/>
                <a:ea typeface="Roboto" panose="02000000000000000000" pitchFamily="2" charset="0"/>
              </a:rPr>
              <a:t>** The October ISOAG meeting must still be attended in-person by Primary, In-scope agency ISOs.</a:t>
            </a:r>
            <a:endPar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3" name="Picture 2" descr="Users outline">
            <a:extLst>
              <a:ext uri="{FF2B5EF4-FFF2-40B4-BE49-F238E27FC236}">
                <a16:creationId xmlns:a16="http://schemas.microsoft.com/office/drawing/2014/main" id="{23ECBF12-4BD3-E3AA-EA37-A39CFA778FF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594314" y="3362325"/>
            <a:ext cx="3056185" cy="3056185"/>
          </a:xfrm>
          <a:prstGeom prst="rect">
            <a:avLst/>
          </a:prstGeom>
        </p:spPr>
      </p:pic>
    </p:spTree>
    <p:extLst>
      <p:ext uri="{BB962C8B-B14F-4D97-AF65-F5344CB8AC3E}">
        <p14:creationId xmlns:p14="http://schemas.microsoft.com/office/powerpoint/2010/main" val="38878556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8A89C13-C20C-870F-BBA3-C627E72DDADE}"/>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272AC7D8-4D49-5116-2DF6-4AF9F448832D}"/>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A4D16B4-BFAC-00EA-F5C4-CB325F147D78}"/>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832E0F7E-717E-149B-D0F5-596B5078722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2CCDB366-2F77-C855-3503-3C336DC5FB6E}"/>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FD35273-6EE1-EFBF-AF6D-E2FF15A44D07}"/>
              </a:ext>
            </a:extLst>
          </p:cNvPr>
          <p:cNvSpPr>
            <a:spLocks noGrp="1"/>
          </p:cNvSpPr>
          <p:nvPr>
            <p:ph type="title" idx="4294967295"/>
          </p:nvPr>
        </p:nvSpPr>
        <p:spPr>
          <a:xfrm>
            <a:off x="678650" y="53590"/>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lvl="0">
              <a:spcBef>
                <a:spcPts val="1000"/>
              </a:spcBef>
              <a:buClr>
                <a:srgbClr val="920075"/>
              </a:buClr>
              <a:defRPr/>
            </a:pPr>
            <a:r>
              <a:rPr lang="en-US" sz="3600">
                <a:latin typeface="Rajdhani SemiBold" panose="02000000000000000000" pitchFamily="2" charset="0"/>
                <a:cs typeface="Rajdhani SemiBold" panose="02000000000000000000" pitchFamily="2" charset="0"/>
              </a:rPr>
              <a:t>COV Information Security Conference</a:t>
            </a:r>
            <a:endParaRPr kumimoji="0" lang="en-US" sz="3600" i="0" u="none" strike="noStrike" kern="1200" cap="none" spc="0" normalizeH="0" baseline="0" noProof="0">
              <a:ln>
                <a:noFill/>
              </a:ln>
              <a:solidFill>
                <a:srgbClr val="105A70"/>
              </a:solidFill>
              <a:effectLst/>
              <a:uLnTx/>
              <a:uFillTx/>
              <a:latin typeface="Rajdhani SemiBold" panose="02000000000000000000" pitchFamily="2" charset="0"/>
              <a:cs typeface="Rajdhani SemiBold" panose="02000000000000000000" pitchFamily="2" charset="0"/>
            </a:endParaRPr>
          </a:p>
        </p:txBody>
      </p:sp>
      <p:pic>
        <p:nvPicPr>
          <p:cNvPr id="8" name="Picture 7" descr="Graphical user interface, application">
            <a:extLst>
              <a:ext uri="{FF2B5EF4-FFF2-40B4-BE49-F238E27FC236}">
                <a16:creationId xmlns:a16="http://schemas.microsoft.com/office/drawing/2014/main" id="{9532CAFA-12F2-6A15-4482-B03A57560D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6238"/>
            <a:ext cx="12282299" cy="3734743"/>
          </a:xfrm>
          <a:prstGeom prst="rect">
            <a:avLst/>
          </a:prstGeom>
        </p:spPr>
      </p:pic>
      <p:sp>
        <p:nvSpPr>
          <p:cNvPr id="9" name="TextBox 8">
            <a:extLst>
              <a:ext uri="{FF2B5EF4-FFF2-40B4-BE49-F238E27FC236}">
                <a16:creationId xmlns:a16="http://schemas.microsoft.com/office/drawing/2014/main" id="{DCF01F21-7E7E-4A00-272C-B5D2CBF8B059}"/>
              </a:ext>
            </a:extLst>
          </p:cNvPr>
          <p:cNvSpPr txBox="1"/>
          <p:nvPr/>
        </p:nvSpPr>
        <p:spPr>
          <a:xfrm>
            <a:off x="578023" y="4352072"/>
            <a:ext cx="1089103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ajdhani SemiBold" panose="02000000000000000000" pitchFamily="2" charset="0"/>
              </a:rPr>
              <a:t>Please join us on Thursday, August 13,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ajdhani SemiBold" panose="02000000000000000000" pitchFamily="2" charset="0"/>
              </a:rPr>
              <a:t>at The Westin: 6631 West Broad Street, Richmond, VA </a:t>
            </a:r>
          </a:p>
        </p:txBody>
      </p:sp>
      <p:sp>
        <p:nvSpPr>
          <p:cNvPr id="10" name="TextBox 9">
            <a:extLst>
              <a:ext uri="{FF2B5EF4-FFF2-40B4-BE49-F238E27FC236}">
                <a16:creationId xmlns:a16="http://schemas.microsoft.com/office/drawing/2014/main" id="{33E833BB-CADB-01DB-30FD-33D75505F719}"/>
              </a:ext>
            </a:extLst>
          </p:cNvPr>
          <p:cNvSpPr txBox="1"/>
          <p:nvPr/>
        </p:nvSpPr>
        <p:spPr>
          <a:xfrm>
            <a:off x="4464744" y="5568997"/>
            <a:ext cx="501138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920075"/>
                </a:solidFill>
                <a:effectLst/>
                <a:uLnTx/>
                <a:uFillTx/>
                <a:latin typeface="Roboto" panose="02000000000000000000" pitchFamily="2" charset="0"/>
                <a:ea typeface="Roboto" panose="02000000000000000000" pitchFamily="2" charset="0"/>
                <a:cs typeface="+mn-cs"/>
                <a:hlinkClick r:id="rId5"/>
              </a:rPr>
              <a:t>Register today!</a:t>
            </a:r>
            <a:endParaRPr kumimoji="0" lang="en-US" sz="2800" b="0" i="0" u="none" strike="noStrike" kern="1200" cap="none" spc="0" normalizeH="0" baseline="0" noProof="0">
              <a:ln>
                <a:noFill/>
              </a:ln>
              <a:solidFill>
                <a:srgbClr val="920075"/>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5717572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F07E7CF-56DD-44F6-1E66-C713CEC0933F}"/>
              </a:ext>
            </a:extLst>
          </p:cNvPr>
          <p:cNvSpPr txBox="1"/>
          <p:nvPr/>
        </p:nvSpPr>
        <p:spPr>
          <a:xfrm>
            <a:off x="1233377" y="2502482"/>
            <a:ext cx="98457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Light" panose="02000000000000000000" pitchFamily="2" charset="0"/>
                <a:ea typeface="Roboto Light" panose="02000000000000000000" pitchFamily="2" charset="0"/>
                <a:cs typeface="+mn-cs"/>
              </a:rPr>
              <a:t>Commonwealth of Virginia</a:t>
            </a:r>
          </a:p>
        </p:txBody>
      </p:sp>
      <p:sp>
        <p:nvSpPr>
          <p:cNvPr id="10" name="Title 9">
            <a:extLst>
              <a:ext uri="{FF2B5EF4-FFF2-40B4-BE49-F238E27FC236}">
                <a16:creationId xmlns:a16="http://schemas.microsoft.com/office/drawing/2014/main" id="{A7B75968-143A-E7D3-C20D-C554E4A89DB7}"/>
              </a:ext>
            </a:extLst>
          </p:cNvPr>
          <p:cNvSpPr txBox="1">
            <a:spLocks noGrp="1"/>
          </p:cNvSpPr>
          <p:nvPr>
            <p:ph type="title" idx="4294967295"/>
          </p:nvPr>
        </p:nvSpPr>
        <p:spPr>
          <a:xfrm>
            <a:off x="1233377" y="3078392"/>
            <a:ext cx="984574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Information Security Conference 2026</a:t>
            </a:r>
          </a:p>
        </p:txBody>
      </p:sp>
      <p:sp>
        <p:nvSpPr>
          <p:cNvPr id="13" name="TextBox 12">
            <a:extLst>
              <a:ext uri="{FF2B5EF4-FFF2-40B4-BE49-F238E27FC236}">
                <a16:creationId xmlns:a16="http://schemas.microsoft.com/office/drawing/2014/main" id="{9C90B4D4-7E3D-9069-79EB-14D1C3D0947B}"/>
              </a:ext>
            </a:extLst>
          </p:cNvPr>
          <p:cNvSpPr txBox="1"/>
          <p:nvPr/>
        </p:nvSpPr>
        <p:spPr>
          <a:xfrm>
            <a:off x="1233377" y="3746024"/>
            <a:ext cx="978549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91D8AE"/>
                </a:solidFill>
                <a:effectLst/>
                <a:uLnTx/>
                <a:uFillTx/>
                <a:latin typeface="Rajdhani" panose="02000000000000000000" pitchFamily="2" charset="77"/>
                <a:ea typeface="Roboto Light" panose="02000000000000000000" pitchFamily="2" charset="0"/>
                <a:cs typeface="Rajdhani" panose="02000000000000000000" pitchFamily="2" charset="77"/>
              </a:rPr>
              <a:t>The Quantum Mirror: Reflecting on Security in a Multiverse </a:t>
            </a:r>
          </a:p>
        </p:txBody>
      </p:sp>
      <p:sp>
        <p:nvSpPr>
          <p:cNvPr id="14" name="TextBox 13">
            <a:extLst>
              <a:ext uri="{FF2B5EF4-FFF2-40B4-BE49-F238E27FC236}">
                <a16:creationId xmlns:a16="http://schemas.microsoft.com/office/drawing/2014/main" id="{442B368C-20D6-0DF3-9F53-52DE59E013A0}"/>
              </a:ext>
            </a:extLst>
          </p:cNvPr>
          <p:cNvSpPr txBox="1"/>
          <p:nvPr/>
        </p:nvSpPr>
        <p:spPr>
          <a:xfrm>
            <a:off x="1233377" y="4632158"/>
            <a:ext cx="2909777"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a:ln>
                  <a:noFill/>
                </a:ln>
                <a:solidFill>
                  <a:srgbClr val="91D8AE"/>
                </a:solidFill>
                <a:effectLst/>
                <a:uLnTx/>
                <a:uFillTx/>
                <a:latin typeface="Rajdhani" panose="02000000000000000000" pitchFamily="2" charset="77"/>
                <a:ea typeface="Roboto Light" panose="02000000000000000000" pitchFamily="2" charset="0"/>
                <a:cs typeface="Rajdhani" panose="02000000000000000000" pitchFamily="2" charset="77"/>
              </a:rPr>
              <a:t>Aug. 13</a:t>
            </a:r>
          </a:p>
        </p:txBody>
      </p:sp>
      <p:sp>
        <p:nvSpPr>
          <p:cNvPr id="15" name="TextBox 14">
            <a:extLst>
              <a:ext uri="{FF2B5EF4-FFF2-40B4-BE49-F238E27FC236}">
                <a16:creationId xmlns:a16="http://schemas.microsoft.com/office/drawing/2014/main" id="{14364A8D-1DD3-812D-91BC-EB86BF623A1A}"/>
              </a:ext>
            </a:extLst>
          </p:cNvPr>
          <p:cNvSpPr txBox="1"/>
          <p:nvPr/>
        </p:nvSpPr>
        <p:spPr>
          <a:xfrm>
            <a:off x="3082449" y="4659734"/>
            <a:ext cx="451628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The Westin Richmond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Rajdhani" panose="02000000000000000000" pitchFamily="2" charset="77"/>
                <a:ea typeface="Roboto Light" panose="02000000000000000000" pitchFamily="2" charset="0"/>
                <a:cs typeface="Rajdhani" panose="02000000000000000000" pitchFamily="2" charset="77"/>
              </a:rPr>
              <a:t>Henrico, VA</a:t>
            </a:r>
          </a:p>
        </p:txBody>
      </p:sp>
      <p:cxnSp>
        <p:nvCxnSpPr>
          <p:cNvPr id="17" name="Straight Connector 16">
            <a:extLst>
              <a:ext uri="{FF2B5EF4-FFF2-40B4-BE49-F238E27FC236}">
                <a16:creationId xmlns:a16="http://schemas.microsoft.com/office/drawing/2014/main" id="{C220D5ED-59C1-EAF9-917D-17056B1BE1EB}"/>
              </a:ext>
              <a:ext uri="{C183D7F6-B498-43B3-948B-1728B52AA6E4}">
                <adec:decorative xmlns:adec="http://schemas.microsoft.com/office/drawing/2017/decorative" val="1"/>
              </a:ext>
            </a:extLst>
          </p:cNvPr>
          <p:cNvCxnSpPr/>
          <p:nvPr/>
        </p:nvCxnSpPr>
        <p:spPr>
          <a:xfrm>
            <a:off x="3082450" y="4690511"/>
            <a:ext cx="0" cy="64633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6CC35B93-C132-149B-9315-2FC8FAFFD92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08069" y="5051583"/>
            <a:ext cx="4550554" cy="285259"/>
          </a:xfrm>
          <a:prstGeom prst="rect">
            <a:avLst/>
          </a:prstGeom>
        </p:spPr>
      </p:pic>
      <p:sp>
        <p:nvSpPr>
          <p:cNvPr id="19" name="TextBox 18">
            <a:extLst>
              <a:ext uri="{FF2B5EF4-FFF2-40B4-BE49-F238E27FC236}">
                <a16:creationId xmlns:a16="http://schemas.microsoft.com/office/drawing/2014/main" id="{CAAF033B-21EC-1AAE-9FF4-F82B55F7D2D8}"/>
              </a:ext>
            </a:extLst>
          </p:cNvPr>
          <p:cNvSpPr txBox="1"/>
          <p:nvPr/>
        </p:nvSpPr>
        <p:spPr>
          <a:xfrm>
            <a:off x="842630" y="5915201"/>
            <a:ext cx="1050673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Learn more at: </a:t>
            </a:r>
            <a:r>
              <a:rPr kumimoji="0" lang="en-US" sz="40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hlinkClick r:id="rId4"/>
              </a:rPr>
              <a:t>vita.virginia.gov/</a:t>
            </a:r>
            <a:r>
              <a:rPr kumimoji="0" lang="en-US" sz="4000" b="0" i="0" u="none" strike="noStrike" kern="1200" cap="none" spc="0" normalizeH="0" baseline="0" noProof="0" err="1">
                <a:ln>
                  <a:noFill/>
                </a:ln>
                <a:solidFill>
                  <a:srgbClr val="005E6E"/>
                </a:solidFill>
                <a:effectLst/>
                <a:uLnTx/>
                <a:uFillTx/>
                <a:latin typeface="Roboto" panose="02000000000000000000" pitchFamily="2" charset="0"/>
                <a:ea typeface="Roboto" panose="02000000000000000000" pitchFamily="2" charset="0"/>
                <a:cs typeface="+mn-cs"/>
                <a:hlinkClick r:id="rId4"/>
              </a:rPr>
              <a:t>isc</a:t>
            </a:r>
            <a:endParaRPr kumimoji="0" lang="en-US" sz="4000" b="0"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535699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38943" y="2576825"/>
            <a:ext cx="5054686" cy="1914041"/>
          </a:xfrm>
          <a:prstGeom prst="rect">
            <a:avLst/>
          </a:prstGeom>
        </p:spPr>
      </p:pic>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1216056" y="2650567"/>
            <a:ext cx="393369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0E1DD"/>
                </a:solidFill>
                <a:effectLst/>
                <a:uLnTx/>
                <a:uFillTx/>
                <a:latin typeface="Rajdhani"/>
                <a:ea typeface="+mn-ea"/>
                <a:cs typeface="Calibri"/>
              </a:rPr>
              <a:t>  MEETING     ADJOURNED</a:t>
            </a:r>
            <a:endParaRPr kumimoji="0" lang="en-US" sz="5400" b="0" i="0" u="none" strike="noStrike" kern="1200" cap="none" spc="0" normalizeH="0" baseline="0" noProof="0" dirty="0">
              <a:ln>
                <a:noFill/>
              </a:ln>
              <a:solidFill>
                <a:srgbClr val="E0E1DD"/>
              </a:solidFill>
              <a:effectLst/>
              <a:uLnTx/>
              <a:uFillTx/>
              <a:latin typeface="Rajdhani"/>
              <a:ea typeface="+mn-ea"/>
              <a:cs typeface="Calibri" panose="020F0502020204030204"/>
            </a:endParaRPr>
          </a:p>
        </p:txBody>
      </p:sp>
    </p:spTree>
    <p:extLst>
      <p:ext uri="{BB962C8B-B14F-4D97-AF65-F5344CB8AC3E}">
        <p14:creationId xmlns:p14="http://schemas.microsoft.com/office/powerpoint/2010/main" val="3067314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881422-4DD3-10F1-BD53-99F1647D75F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F6C4B17-F19D-264C-532F-BB17DCD73A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2E6D0C93-862D-5DEC-C9B4-D885911FC176}"/>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A270FBF2-6858-6365-E876-5411DAB0038C}"/>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Security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Security Discipline Evolution</a:t>
            </a:r>
          </a:p>
        </p:txBody>
      </p:sp>
      <p:sp>
        <p:nvSpPr>
          <p:cNvPr id="2" name="Box0Bg">
            <a:extLst>
              <a:ext uri="{FF2B5EF4-FFF2-40B4-BE49-F238E27FC236}">
                <a16:creationId xmlns:a16="http://schemas.microsoft.com/office/drawing/2014/main" id="{0A61649F-B21C-7F6F-9104-1C11F42E2E55}"/>
              </a:ext>
              <a:ext uri="{C183D7F6-B498-43B3-948B-1728B52AA6E4}">
                <adec:decorative xmlns:adec="http://schemas.microsoft.com/office/drawing/2017/decorative" val="1"/>
              </a:ext>
            </a:extLst>
          </p:cNvPr>
          <p:cNvSpPr/>
          <p:nvPr/>
        </p:nvSpPr>
        <p:spPr>
          <a:xfrm>
            <a:off x="200000" y="1350000"/>
            <a:ext cx="2200000" cy="475576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048C68DA-3311-3AF9-8683-E6641BF168DD}"/>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F567E948-2D28-9AA1-DF93-4AC0B185E37E}"/>
              </a:ext>
            </a:extLst>
          </p:cNvPr>
          <p:cNvSpPr txBox="1"/>
          <p:nvPr/>
        </p:nvSpPr>
        <p:spPr>
          <a:xfrm>
            <a:off x="300000" y="1920000"/>
            <a:ext cx="20000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Joint Operations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(JOC)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Unified hub for Security,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Operations, Continuity,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Emergency Mgmt,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Executive Leadership Engagement </a:t>
            </a:r>
          </a:p>
        </p:txBody>
      </p:sp>
      <p:sp>
        <p:nvSpPr>
          <p:cNvPr id="7" name="Box1Bg">
            <a:extLst>
              <a:ext uri="{FF2B5EF4-FFF2-40B4-BE49-F238E27FC236}">
                <a16:creationId xmlns:a16="http://schemas.microsoft.com/office/drawing/2014/main" id="{EFDBD9A4-0D21-728E-A7B1-FD4D033CFB67}"/>
              </a:ext>
              <a:ext uri="{C183D7F6-B498-43B3-948B-1728B52AA6E4}">
                <adec:decorative xmlns:adec="http://schemas.microsoft.com/office/drawing/2017/decorative" val="1"/>
              </a:ext>
            </a:extLst>
          </p:cNvPr>
          <p:cNvSpPr/>
          <p:nvPr/>
        </p:nvSpPr>
        <p:spPr>
          <a:xfrm>
            <a:off x="2580000" y="1349999"/>
            <a:ext cx="2200000" cy="4755761"/>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E0232BDB-3630-C71E-A640-23436E600F2C}"/>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754FE9F9-89C1-91D6-E99C-49531AF93287}"/>
              </a:ext>
            </a:extLst>
          </p:cNvPr>
          <p:cNvSpPr txBox="1"/>
          <p:nvPr/>
        </p:nvSpPr>
        <p:spPr>
          <a:xfrm>
            <a:off x="2680000" y="1920000"/>
            <a:ext cx="2000000" cy="41857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Real-time 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across IT, OT,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citizen-facing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Monitoring for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law enforcement access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anomalies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Investigation support ( fraud, identity theft, data misuse)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VDEM VEST Officers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Emergency management for weather events, protests, and all other threats</a:t>
            </a:r>
          </a:p>
        </p:txBody>
      </p:sp>
      <p:sp>
        <p:nvSpPr>
          <p:cNvPr id="12" name="Box2Bg">
            <a:extLst>
              <a:ext uri="{FF2B5EF4-FFF2-40B4-BE49-F238E27FC236}">
                <a16:creationId xmlns:a16="http://schemas.microsoft.com/office/drawing/2014/main" id="{85770042-AA57-17D0-A2E1-98F84FD9F0AE}"/>
              </a:ext>
              <a:ext uri="{C183D7F6-B498-43B3-948B-1728B52AA6E4}">
                <adec:decorative xmlns:adec="http://schemas.microsoft.com/office/drawing/2017/decorative" val="1"/>
              </a:ext>
            </a:extLst>
          </p:cNvPr>
          <p:cNvSpPr/>
          <p:nvPr/>
        </p:nvSpPr>
        <p:spPr>
          <a:xfrm>
            <a:off x="4960000" y="1350000"/>
            <a:ext cx="2200000" cy="475576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D67D9AEE-7872-3142-C4FC-D3F559AFCE3B}"/>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FBB831A6-D659-0573-DF48-72C6DF2B6B3C}"/>
              </a:ext>
            </a:extLst>
          </p:cNvPr>
          <p:cNvSpPr txBox="1"/>
          <p:nvPr/>
        </p:nvSpPr>
        <p:spPr>
          <a:xfrm>
            <a:off x="5060000" y="1920000"/>
            <a:ext cx="200000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 expands the attack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surface and the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detection opportunity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Insider threat vectors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require behavioral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analytics (DTEX)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Over 200M log events captured daily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76 operating locations across the Commonwealth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Nearly 100 primary service providers/partners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p:txBody>
      </p:sp>
      <p:sp>
        <p:nvSpPr>
          <p:cNvPr id="15" name="Box3Bg">
            <a:extLst>
              <a:ext uri="{FF2B5EF4-FFF2-40B4-BE49-F238E27FC236}">
                <a16:creationId xmlns:a16="http://schemas.microsoft.com/office/drawing/2014/main" id="{B37318CB-6610-6E47-5B08-2A125B462771}"/>
              </a:ext>
              <a:ext uri="{C183D7F6-B498-43B3-948B-1728B52AA6E4}">
                <adec:decorative xmlns:adec="http://schemas.microsoft.com/office/drawing/2017/decorative" val="1"/>
              </a:ext>
            </a:extLst>
          </p:cNvPr>
          <p:cNvSpPr/>
          <p:nvPr/>
        </p:nvSpPr>
        <p:spPr>
          <a:xfrm>
            <a:off x="7340000" y="1350000"/>
            <a:ext cx="2200000" cy="475576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D47F4C15-09F7-B4CA-08A2-0624D26E1AD5}"/>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CF3AEB98-1E24-0A1A-AD13-CF660174CD7D}"/>
              </a:ext>
            </a:extLst>
          </p:cNvPr>
          <p:cNvSpPr txBox="1"/>
          <p:nvPr/>
        </p:nvSpPr>
        <p:spPr>
          <a:xfrm>
            <a:off x="7440000" y="1920000"/>
            <a:ext cx="2000000"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AI-assisted threat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hunting and triage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Human-supervised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automation for routine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detection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AI-generated Splunk scripts and data analysis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Event analysis using AI to review logs, RSS feeds, external threat intelligence </a:t>
            </a:r>
          </a:p>
        </p:txBody>
      </p:sp>
      <p:sp>
        <p:nvSpPr>
          <p:cNvPr id="18" name="Box4Bg">
            <a:extLst>
              <a:ext uri="{FF2B5EF4-FFF2-40B4-BE49-F238E27FC236}">
                <a16:creationId xmlns:a16="http://schemas.microsoft.com/office/drawing/2014/main" id="{6C5E2AF7-634E-105B-BE53-926271F1DEBF}"/>
              </a:ext>
              <a:ext uri="{C183D7F6-B498-43B3-948B-1728B52AA6E4}">
                <adec:decorative xmlns:adec="http://schemas.microsoft.com/office/drawing/2017/decorative" val="1"/>
              </a:ext>
            </a:extLst>
          </p:cNvPr>
          <p:cNvSpPr/>
          <p:nvPr/>
        </p:nvSpPr>
        <p:spPr>
          <a:xfrm>
            <a:off x="9720000" y="1350000"/>
            <a:ext cx="2200000" cy="475576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113D1005-44D2-22E7-CB8B-D72F96FC9A21}"/>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285C5E15-D8A4-0704-9FE5-B924EC5FE056}"/>
              </a:ext>
            </a:extLst>
          </p:cNvPr>
          <p:cNvSpPr txBox="1"/>
          <p:nvPr/>
        </p:nvSpPr>
        <p:spPr>
          <a:xfrm>
            <a:off x="9820000" y="1920000"/>
            <a:ext cx="2000000" cy="2893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Faster detection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Reduced manual effort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Mission-aligned response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Increased visibility and operational awareness</a:t>
            </a: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All critical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under continuous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rPr>
              <a:t>monitoring/alerting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C305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333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C71B94-CB61-9BA6-57BD-370A570B23E4}"/>
              </a:ext>
            </a:extLst>
          </p:cNvPr>
          <p:cNvSpPr txBox="1"/>
          <p:nvPr/>
        </p:nvSpPr>
        <p:spPr>
          <a:xfrm>
            <a:off x="5781190" y="3676844"/>
            <a:ext cx="5923431" cy="1200329"/>
          </a:xfrm>
          <a:prstGeom prst="rect">
            <a:avLst/>
          </a:prstGeom>
          <a:noFill/>
        </p:spPr>
        <p:txBody>
          <a:bodyPr wrap="square" lIns="91440" tIns="45720" rIns="91440" bIns="45720" rtlCol="0" anchor="t">
            <a:spAutoFit/>
          </a:bodyPr>
          <a:lstStyle/>
          <a:p>
            <a:pPr algn="ctr"/>
            <a:r>
              <a:rPr lang="en-US" sz="3600" b="1">
                <a:solidFill>
                  <a:srgbClr val="005E6E"/>
                </a:solidFill>
                <a:latin typeface="Rajdhani"/>
                <a:cs typeface="Rajdhani" panose="02000000000000000000" pitchFamily="2" charset="77"/>
              </a:rPr>
              <a:t>Information Security Officer's </a:t>
            </a:r>
            <a:endParaRPr lang="en-US">
              <a:solidFill>
                <a:srgbClr val="005E6E"/>
              </a:solidFill>
              <a:cs typeface="Calibri" panose="020F0502020204030204"/>
            </a:endParaRPr>
          </a:p>
          <a:p>
            <a:pPr algn="ctr"/>
            <a:r>
              <a:rPr lang="en-US" sz="3600" b="1">
                <a:solidFill>
                  <a:srgbClr val="005E6E"/>
                </a:solidFill>
                <a:latin typeface="Rajdhani"/>
                <a:cs typeface="Rajdhani" panose="02000000000000000000" pitchFamily="2" charset="77"/>
              </a:rPr>
              <a:t>Advisory Group</a:t>
            </a:r>
            <a:endParaRPr lang="en-US" sz="3600" b="1">
              <a:solidFill>
                <a:srgbClr val="005E6E"/>
              </a:solidFill>
              <a:latin typeface="Rajdhani" panose="02000000000000000000" pitchFamily="2" charset="77"/>
              <a:cs typeface="Rajdhani" panose="02000000000000000000" pitchFamily="2" charset="77"/>
            </a:endParaRPr>
          </a:p>
        </p:txBody>
      </p:sp>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99903" y="1520185"/>
            <a:ext cx="5054686" cy="1914041"/>
          </a:xfrm>
          <a:prstGeom prst="rect">
            <a:avLst/>
          </a:prstGeom>
        </p:spPr>
      </p:pic>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805900" y="2190112"/>
            <a:ext cx="4868017"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E0E1DD"/>
                </a:solidFill>
                <a:effectLst/>
                <a:uLnTx/>
                <a:uFillTx/>
                <a:latin typeface="Rajdhani"/>
                <a:ea typeface="+mn-ea"/>
                <a:cs typeface="+mn-cs"/>
              </a:rPr>
              <a:t>WELCOME TO THE  June 3, 2026 </a:t>
            </a:r>
            <a:r>
              <a:rPr kumimoji="0" lang="en-US" sz="4800" b="0" i="0" u="none" strike="noStrike" kern="1200" cap="none" spc="0" normalizeH="0" baseline="0" noProof="0" dirty="0">
                <a:ln>
                  <a:noFill/>
                </a:ln>
                <a:solidFill>
                  <a:srgbClr val="E0E1DD"/>
                </a:solidFill>
                <a:effectLst/>
                <a:uLnTx/>
                <a:uFillTx/>
                <a:latin typeface="Rajdhani"/>
                <a:ea typeface="+mn-ea"/>
                <a:cs typeface="+mn-cs"/>
              </a:rPr>
              <a:t>​</a:t>
            </a:r>
            <a:br>
              <a:rPr kumimoji="0" lang="en-US" sz="4800" b="0" i="0" u="none" strike="noStrike" kern="1200" cap="none" spc="0" normalizeH="0" baseline="0" noProof="0" dirty="0">
                <a:ln>
                  <a:noFill/>
                </a:ln>
                <a:solidFill>
                  <a:schemeClr val="tx1"/>
                </a:solidFill>
                <a:effectLst/>
                <a:uLnTx/>
                <a:uFillTx/>
                <a:latin typeface="Rajdhani" panose="02000000000000000000" pitchFamily="2" charset="0"/>
                <a:ea typeface="+mn-ea"/>
                <a:cs typeface="+mn-cs"/>
              </a:rPr>
            </a:br>
            <a:r>
              <a:rPr kumimoji="0" lang="en-US" sz="4800" b="1" i="0" u="none" strike="noStrike" kern="1200" cap="none" spc="0" normalizeH="0" baseline="0" noProof="0" dirty="0">
                <a:ln>
                  <a:noFill/>
                </a:ln>
                <a:solidFill>
                  <a:srgbClr val="E0E1DD"/>
                </a:solidFill>
                <a:effectLst/>
                <a:uLnTx/>
                <a:uFillTx/>
                <a:latin typeface="Rajdhani"/>
                <a:ea typeface="+mn-ea"/>
                <a:cs typeface="+mn-cs"/>
              </a:rPr>
              <a:t>ISOAG MEETING</a:t>
            </a:r>
            <a:r>
              <a:rPr kumimoji="0" lang="en-US" sz="4800" b="0" i="0" u="none" strike="noStrike" kern="1200" cap="none" spc="0" normalizeH="0" baseline="0" noProof="0" dirty="0">
                <a:ln>
                  <a:noFill/>
                </a:ln>
                <a:solidFill>
                  <a:srgbClr val="E0E1DD"/>
                </a:solidFill>
                <a:effectLst/>
                <a:uLnTx/>
                <a:uFillTx/>
                <a:latin typeface="Rajdhani"/>
                <a:ea typeface="+mn-ea"/>
                <a:cs typeface="+mn-cs"/>
              </a:rPr>
              <a:t>​</a:t>
            </a:r>
            <a:br>
              <a:rPr kumimoji="0" lang="en-US" sz="3600" b="0" i="0" u="none" strike="noStrike" kern="1200" cap="none" spc="0" normalizeH="0" baseline="0" noProof="0" dirty="0">
                <a:ln>
                  <a:noFill/>
                </a:ln>
                <a:solidFill>
                  <a:schemeClr val="tx1"/>
                </a:solidFill>
                <a:effectLst/>
                <a:uLnTx/>
                <a:uFillTx/>
                <a:latin typeface="Rajdhani" panose="02000000000000000000" pitchFamily="2" charset="0"/>
                <a:ea typeface="+mn-ea"/>
                <a:cs typeface="+mn-cs"/>
              </a:rPr>
            </a:br>
            <a:endParaRPr kumimoji="0" lang="en-US" sz="1600" b="0" i="0" u="none" strike="noStrike" kern="1200" cap="none" spc="0" normalizeH="0" baseline="0" noProof="0" dirty="0">
              <a:ln>
                <a:noFill/>
              </a:ln>
              <a:solidFill>
                <a:schemeClr val="bg1"/>
              </a:solidFill>
              <a:effectLst/>
              <a:uLnTx/>
              <a:uFillTx/>
              <a:latin typeface="Rajdhani" panose="02000000000000000000" pitchFamily="2" charset="77"/>
              <a:ea typeface="+mn-ea"/>
              <a:cs typeface="Rajdhani" panose="02000000000000000000" pitchFamily="2" charset="77"/>
            </a:endParaRPr>
          </a:p>
        </p:txBody>
      </p:sp>
    </p:spTree>
    <p:extLst>
      <p:ext uri="{BB962C8B-B14F-4D97-AF65-F5344CB8AC3E}">
        <p14:creationId xmlns:p14="http://schemas.microsoft.com/office/powerpoint/2010/main" val="505377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65548CA-833A-53CD-8720-8B7FFAE5E00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A570C99-85AC-C63B-BA54-9134304B43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8EEF25D7-6BCD-4E6D-8BD2-D235B7061210}"/>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069222E3-7CD0-1FA5-5DB1-A7E2D9A8A72A}"/>
              </a:ext>
            </a:extLst>
          </p:cNvPr>
          <p:cNvSpPr txBox="1">
            <a:spLocks noGrp="1"/>
          </p:cNvSpPr>
          <p:nvPr>
            <p:ph type="title" idx="4294967295"/>
          </p:nvPr>
        </p:nvSpPr>
        <p:spPr>
          <a:xfrm>
            <a:off x="300010" y="301171"/>
            <a:ext cx="4223438"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Identity &amp; Access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Security Discipline Evolution</a:t>
            </a:r>
          </a:p>
        </p:txBody>
      </p:sp>
      <p:sp>
        <p:nvSpPr>
          <p:cNvPr id="2" name="Box0Bg">
            <a:extLst>
              <a:ext uri="{FF2B5EF4-FFF2-40B4-BE49-F238E27FC236}">
                <a16:creationId xmlns:a16="http://schemas.microsoft.com/office/drawing/2014/main" id="{92B5A9F5-B2D0-D2F8-55DD-837D6E509798}"/>
              </a:ext>
              <a:ext uri="{C183D7F6-B498-43B3-948B-1728B52AA6E4}">
                <adec:decorative xmlns:adec="http://schemas.microsoft.com/office/drawing/2017/decorative" val="1"/>
              </a:ext>
            </a:extLst>
          </p:cNvPr>
          <p:cNvSpPr/>
          <p:nvPr/>
        </p:nvSpPr>
        <p:spPr>
          <a:xfrm>
            <a:off x="20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7B76E436-C499-C6A1-2F4F-6213487590E6}"/>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E471914B-93BF-5366-6B87-E20D4C9C2C67}"/>
              </a:ext>
            </a:extLst>
          </p:cNvPr>
          <p:cNvSpPr txBox="1"/>
          <p:nvPr/>
        </p:nvSpPr>
        <p:spPr>
          <a:xfrm>
            <a:off x="300000" y="1920000"/>
            <a:ext cx="2000000"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Mobile 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Biometric citizen identity verification integrated into DMV online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Workforce privileged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account ownership</a:t>
            </a:r>
          </a:p>
        </p:txBody>
      </p:sp>
      <p:sp>
        <p:nvSpPr>
          <p:cNvPr id="7" name="Box1Bg">
            <a:extLst>
              <a:ext uri="{FF2B5EF4-FFF2-40B4-BE49-F238E27FC236}">
                <a16:creationId xmlns:a16="http://schemas.microsoft.com/office/drawing/2014/main" id="{3E5CFCAB-5985-10D2-5884-092920B7CA15}"/>
              </a:ext>
              <a:ext uri="{C183D7F6-B498-43B3-948B-1728B52AA6E4}">
                <adec:decorative xmlns:adec="http://schemas.microsoft.com/office/drawing/2017/decorative" val="1"/>
              </a:ext>
            </a:extLst>
          </p:cNvPr>
          <p:cNvSpPr/>
          <p:nvPr/>
        </p:nvSpPr>
        <p:spPr>
          <a:xfrm>
            <a:off x="258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5103E396-4529-611D-D8AE-4EA3FCECD4E9}"/>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7F47718B-ED34-E3C8-A9E3-81B37C9A9E8C}"/>
              </a:ext>
            </a:extLst>
          </p:cNvPr>
          <p:cNvSpPr txBox="1"/>
          <p:nvPr/>
        </p:nvSpPr>
        <p:spPr>
          <a:xfrm>
            <a:off x="2680000" y="1920000"/>
            <a:ext cx="2000000"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IAM covers four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identity types: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Workforce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Citizens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Internal Users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External Users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APIs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Agents</a:t>
            </a:r>
          </a:p>
        </p:txBody>
      </p:sp>
      <p:sp>
        <p:nvSpPr>
          <p:cNvPr id="12" name="Box2Bg">
            <a:extLst>
              <a:ext uri="{FF2B5EF4-FFF2-40B4-BE49-F238E27FC236}">
                <a16:creationId xmlns:a16="http://schemas.microsoft.com/office/drawing/2014/main" id="{C73ACFF4-0124-5D0A-39A3-A994D64086C6}"/>
              </a:ext>
              <a:ext uri="{C183D7F6-B498-43B3-948B-1728B52AA6E4}">
                <adec:decorative xmlns:adec="http://schemas.microsoft.com/office/drawing/2017/decorative" val="1"/>
              </a:ext>
            </a:extLst>
          </p:cNvPr>
          <p:cNvSpPr/>
          <p:nvPr/>
        </p:nvSpPr>
        <p:spPr>
          <a:xfrm>
            <a:off x="496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FFDB5B03-53F3-C1C4-F340-03F9DF52A87F}"/>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8E03FA66-0C38-E076-7930-1A20325B196B}"/>
              </a:ext>
            </a:extLst>
          </p:cNvPr>
          <p:cNvSpPr txBox="1"/>
          <p:nvPr/>
        </p:nvSpPr>
        <p:spPr>
          <a:xfrm>
            <a:off x="5060000" y="1920000"/>
            <a:ext cx="20000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agents require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non-human identities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with governance controls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Zero Trust posture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demands continuous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identity verification</a:t>
            </a:r>
          </a:p>
        </p:txBody>
      </p:sp>
      <p:sp>
        <p:nvSpPr>
          <p:cNvPr id="15" name="Box3Bg">
            <a:extLst>
              <a:ext uri="{FF2B5EF4-FFF2-40B4-BE49-F238E27FC236}">
                <a16:creationId xmlns:a16="http://schemas.microsoft.com/office/drawing/2014/main" id="{4EBC30C7-E262-FBAC-9ACF-A63454F316B0}"/>
              </a:ext>
              <a:ext uri="{C183D7F6-B498-43B3-948B-1728B52AA6E4}">
                <adec:decorative xmlns:adec="http://schemas.microsoft.com/office/drawing/2017/decorative" val="1"/>
              </a:ext>
            </a:extLst>
          </p:cNvPr>
          <p:cNvSpPr/>
          <p:nvPr/>
        </p:nvSpPr>
        <p:spPr>
          <a:xfrm>
            <a:off x="734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66CBC8B6-F5F4-FB8E-C0A0-6D35544EE36A}"/>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2F563DF9-EBED-3F9D-B619-F63D31E0C3B2}"/>
              </a:ext>
            </a:extLst>
          </p:cNvPr>
          <p:cNvSpPr txBox="1"/>
          <p:nvPr/>
        </p:nvSpPr>
        <p:spPr>
          <a:xfrm>
            <a:off x="744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agent identity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governance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Non-human identity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lifecycle management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Zero Trust architecture</a:t>
            </a:r>
          </a:p>
        </p:txBody>
      </p:sp>
      <p:sp>
        <p:nvSpPr>
          <p:cNvPr id="18" name="Box4Bg">
            <a:extLst>
              <a:ext uri="{FF2B5EF4-FFF2-40B4-BE49-F238E27FC236}">
                <a16:creationId xmlns:a16="http://schemas.microsoft.com/office/drawing/2014/main" id="{F5ADC5BB-5830-A83E-1356-935CD9E47D9C}"/>
              </a:ext>
              <a:ext uri="{C183D7F6-B498-43B3-948B-1728B52AA6E4}">
                <adec:decorative xmlns:adec="http://schemas.microsoft.com/office/drawing/2017/decorative" val="1"/>
              </a:ext>
            </a:extLst>
          </p:cNvPr>
          <p:cNvSpPr/>
          <p:nvPr/>
        </p:nvSpPr>
        <p:spPr>
          <a:xfrm>
            <a:off x="972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D3D3127E-91E4-A2C4-07C9-EB303F5D6687}"/>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C402D997-867A-D0F1-00EF-B1D1E5FFBBA3}"/>
              </a:ext>
            </a:extLst>
          </p:cNvPr>
          <p:cNvSpPr txBox="1"/>
          <p:nvPr/>
        </p:nvSpPr>
        <p:spPr>
          <a:xfrm>
            <a:off x="9820000" y="1920000"/>
            <a:ext cx="2000000"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100% privileged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accounts assigned owners (human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Citizen identity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assurance at scale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API and agent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access controlled</a:t>
            </a:r>
          </a:p>
        </p:txBody>
      </p:sp>
    </p:spTree>
    <p:extLst>
      <p:ext uri="{BB962C8B-B14F-4D97-AF65-F5344CB8AC3E}">
        <p14:creationId xmlns:p14="http://schemas.microsoft.com/office/powerpoint/2010/main" val="630279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28E22E5-AFFC-27D6-8C50-C6A3A043BCC2}"/>
            </a:ext>
          </a:extLst>
        </p:cNvPr>
        <p:cNvGrpSpPr/>
        <p:nvPr/>
      </p:nvGrpSpPr>
      <p:grpSpPr>
        <a:xfrm>
          <a:off x="0" y="0"/>
          <a:ext cx="0" cy="0"/>
          <a:chOff x="0" y="0"/>
          <a:chExt cx="0" cy="0"/>
        </a:xfrm>
      </p:grpSpPr>
      <p:sp>
        <p:nvSpPr>
          <p:cNvPr id="21" name="Box0Bg">
            <a:extLst>
              <a:ext uri="{FF2B5EF4-FFF2-40B4-BE49-F238E27FC236}">
                <a16:creationId xmlns:a16="http://schemas.microsoft.com/office/drawing/2014/main" id="{C0FA2731-F0D6-E35C-5381-58C5D203015A}"/>
              </a:ext>
              <a:ext uri="{C183D7F6-B498-43B3-948B-1728B52AA6E4}">
                <adec:decorative xmlns:adec="http://schemas.microsoft.com/office/drawing/2017/decorative" val="1"/>
              </a:ext>
            </a:extLst>
          </p:cNvPr>
          <p:cNvSpPr/>
          <p:nvPr/>
        </p:nvSpPr>
        <p:spPr>
          <a:xfrm>
            <a:off x="200000" y="1350000"/>
            <a:ext cx="2200000" cy="4400000"/>
          </a:xfrm>
          <a:prstGeom prst="rect">
            <a:avLst/>
          </a:prstGeom>
          <a:solidFill>
            <a:srgbClr val="EEF4F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Box1Bg">
            <a:extLst>
              <a:ext uri="{FF2B5EF4-FFF2-40B4-BE49-F238E27FC236}">
                <a16:creationId xmlns:a16="http://schemas.microsoft.com/office/drawing/2014/main" id="{4B42D485-E6BC-C4CD-1D5D-632F5F18FC7D}"/>
              </a:ext>
              <a:ext uri="{C183D7F6-B498-43B3-948B-1728B52AA6E4}">
                <adec:decorative xmlns:adec="http://schemas.microsoft.com/office/drawing/2017/decorative" val="1"/>
              </a:ext>
            </a:extLst>
          </p:cNvPr>
          <p:cNvSpPr/>
          <p:nvPr/>
        </p:nvSpPr>
        <p:spPr>
          <a:xfrm>
            <a:off x="2580000" y="1350000"/>
            <a:ext cx="2200000" cy="4400000"/>
          </a:xfrm>
          <a:prstGeom prst="rect">
            <a:avLst/>
          </a:prstGeom>
          <a:solidFill>
            <a:srgbClr val="EEF4F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Box2Bg">
            <a:extLst>
              <a:ext uri="{FF2B5EF4-FFF2-40B4-BE49-F238E27FC236}">
                <a16:creationId xmlns:a16="http://schemas.microsoft.com/office/drawing/2014/main" id="{8F1D1B63-576C-1862-8084-707A39D425B2}"/>
              </a:ext>
              <a:ext uri="{C183D7F6-B498-43B3-948B-1728B52AA6E4}">
                <adec:decorative xmlns:adec="http://schemas.microsoft.com/office/drawing/2017/decorative" val="1"/>
              </a:ext>
            </a:extLst>
          </p:cNvPr>
          <p:cNvSpPr/>
          <p:nvPr/>
        </p:nvSpPr>
        <p:spPr>
          <a:xfrm>
            <a:off x="4960000" y="1350000"/>
            <a:ext cx="2200000" cy="4400000"/>
          </a:xfrm>
          <a:prstGeom prst="rect">
            <a:avLst/>
          </a:prstGeom>
          <a:solidFill>
            <a:srgbClr val="EEF4F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Box3Bg">
            <a:extLst>
              <a:ext uri="{FF2B5EF4-FFF2-40B4-BE49-F238E27FC236}">
                <a16:creationId xmlns:a16="http://schemas.microsoft.com/office/drawing/2014/main" id="{E54E7056-A27A-2E66-BAA2-77AE2CA8D0FD}"/>
              </a:ext>
              <a:ext uri="{C183D7F6-B498-43B3-948B-1728B52AA6E4}">
                <adec:decorative xmlns:adec="http://schemas.microsoft.com/office/drawing/2017/decorative" val="1"/>
              </a:ext>
            </a:extLst>
          </p:cNvPr>
          <p:cNvSpPr/>
          <p:nvPr/>
        </p:nvSpPr>
        <p:spPr>
          <a:xfrm>
            <a:off x="7340000" y="1350000"/>
            <a:ext cx="2200000" cy="4400000"/>
          </a:xfrm>
          <a:prstGeom prst="rect">
            <a:avLst/>
          </a:prstGeom>
          <a:solidFill>
            <a:srgbClr val="EEF4F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Box4Bg">
            <a:extLst>
              <a:ext uri="{FF2B5EF4-FFF2-40B4-BE49-F238E27FC236}">
                <a16:creationId xmlns:a16="http://schemas.microsoft.com/office/drawing/2014/main" id="{1A8D7219-EF94-79F1-5D54-C6DC7E0D1BF5}"/>
              </a:ext>
              <a:ext uri="{C183D7F6-B498-43B3-948B-1728B52AA6E4}">
                <adec:decorative xmlns:adec="http://schemas.microsoft.com/office/drawing/2017/decorative" val="1"/>
              </a:ext>
            </a:extLst>
          </p:cNvPr>
          <p:cNvSpPr/>
          <p:nvPr/>
        </p:nvSpPr>
        <p:spPr>
          <a:xfrm>
            <a:off x="9720000" y="1350000"/>
            <a:ext cx="2200000" cy="4400000"/>
          </a:xfrm>
          <a:prstGeom prst="rect">
            <a:avLst/>
          </a:prstGeom>
          <a:solidFill>
            <a:srgbClr val="EEF4F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D7D27A7A-2F00-8A63-6FEB-B7C66653FCE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AAC7E6F3-E6D5-9BD9-1257-8DCB93AF0C20}"/>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19532B3B-011D-3399-0603-3363613C8A0C}"/>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Change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Security Discipline Evolution</a:t>
            </a:r>
          </a:p>
        </p:txBody>
      </p:sp>
      <p:sp>
        <p:nvSpPr>
          <p:cNvPr id="2" name="Box0Bg">
            <a:extLst>
              <a:ext uri="{FF2B5EF4-FFF2-40B4-BE49-F238E27FC236}">
                <a16:creationId xmlns:a16="http://schemas.microsoft.com/office/drawing/2014/main" id="{9DF006DE-5524-0B1E-AE26-72B0DE268172}"/>
              </a:ext>
              <a:ext uri="{C183D7F6-B498-43B3-948B-1728B52AA6E4}">
                <adec:decorative xmlns:adec="http://schemas.microsoft.com/office/drawing/2017/decorative" val="1"/>
              </a:ext>
            </a:extLst>
          </p:cNvPr>
          <p:cNvSpPr/>
          <p:nvPr/>
        </p:nvSpPr>
        <p:spPr>
          <a:xfrm>
            <a:off x="20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A3100446-96D8-F15D-5B06-ACC91D6CF901}"/>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943A97D7-CCEA-40C5-C8F5-61AB63A797CA}"/>
              </a:ext>
            </a:extLst>
          </p:cNvPr>
          <p:cNvSpPr txBox="1"/>
          <p:nvPr/>
        </p:nvSpPr>
        <p:spPr>
          <a:xfrm>
            <a:off x="300000" y="1920000"/>
            <a:ext cx="20000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DMV Modernization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Portfolio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Every initiative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passes through security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review before start</a:t>
            </a:r>
          </a:p>
        </p:txBody>
      </p:sp>
      <p:sp>
        <p:nvSpPr>
          <p:cNvPr id="7" name="Box1Bg">
            <a:extLst>
              <a:ext uri="{FF2B5EF4-FFF2-40B4-BE49-F238E27FC236}">
                <a16:creationId xmlns:a16="http://schemas.microsoft.com/office/drawing/2014/main" id="{1FA85718-6D12-AEE7-7779-9DE9ACF60FD3}"/>
              </a:ext>
              <a:ext uri="{C183D7F6-B498-43B3-948B-1728B52AA6E4}">
                <adec:decorative xmlns:adec="http://schemas.microsoft.com/office/drawing/2017/decorative" val="1"/>
              </a:ext>
            </a:extLst>
          </p:cNvPr>
          <p:cNvSpPr/>
          <p:nvPr/>
        </p:nvSpPr>
        <p:spPr>
          <a:xfrm>
            <a:off x="258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DA4B704B-0D55-73AE-B6EF-D7BDE3BC43E8}"/>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AEE779EF-5694-6101-8796-BD84BE17C0E6}"/>
              </a:ext>
            </a:extLst>
          </p:cNvPr>
          <p:cNvSpPr txBox="1"/>
          <p:nvPr/>
        </p:nvSpPr>
        <p:spPr>
          <a:xfrm>
            <a:off x="2680000" y="1920000"/>
            <a:ext cx="20000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Security participates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in project intake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Risk review embedded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in development lifecycle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100% major projects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reviewed pre-launch</a:t>
            </a:r>
          </a:p>
        </p:txBody>
      </p:sp>
      <p:sp>
        <p:nvSpPr>
          <p:cNvPr id="12" name="Box2Bg">
            <a:extLst>
              <a:ext uri="{FF2B5EF4-FFF2-40B4-BE49-F238E27FC236}">
                <a16:creationId xmlns:a16="http://schemas.microsoft.com/office/drawing/2014/main" id="{ABC69096-EEF7-4296-718C-93398D0F3375}"/>
              </a:ext>
              <a:ext uri="{C183D7F6-B498-43B3-948B-1728B52AA6E4}">
                <adec:decorative xmlns:adec="http://schemas.microsoft.com/office/drawing/2017/decorative" val="1"/>
              </a:ext>
            </a:extLst>
          </p:cNvPr>
          <p:cNvSpPr/>
          <p:nvPr/>
        </p:nvSpPr>
        <p:spPr>
          <a:xfrm>
            <a:off x="496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9ECA7FB8-F2F9-57E0-1518-10C96FC655C8}"/>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356E9920-8053-10FD-D37B-7FC44B892C32}"/>
              </a:ext>
            </a:extLst>
          </p:cNvPr>
          <p:cNvSpPr txBox="1"/>
          <p:nvPr/>
        </p:nvSpPr>
        <p:spPr>
          <a:xfrm>
            <a:off x="506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Speed of AI-driven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development compresses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review timelines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IT risk rises when security is excluded</a:t>
            </a:r>
          </a:p>
        </p:txBody>
      </p:sp>
      <p:sp>
        <p:nvSpPr>
          <p:cNvPr id="15" name="Box3Bg">
            <a:extLst>
              <a:ext uri="{FF2B5EF4-FFF2-40B4-BE49-F238E27FC236}">
                <a16:creationId xmlns:a16="http://schemas.microsoft.com/office/drawing/2014/main" id="{83511BE3-949E-89F0-A4CC-CEA2A7EE6AB2}"/>
              </a:ext>
              <a:ext uri="{C183D7F6-B498-43B3-948B-1728B52AA6E4}">
                <adec:decorative xmlns:adec="http://schemas.microsoft.com/office/drawing/2017/decorative" val="1"/>
              </a:ext>
            </a:extLst>
          </p:cNvPr>
          <p:cNvSpPr/>
          <p:nvPr/>
        </p:nvSpPr>
        <p:spPr>
          <a:xfrm>
            <a:off x="734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3FC30564-DD5D-5A19-35C5-C52D1EDCC1D1}"/>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CED04BDC-F24C-EBEF-DF8D-D20A073F5092}"/>
              </a:ext>
            </a:extLst>
          </p:cNvPr>
          <p:cNvSpPr txBox="1"/>
          <p:nvPr/>
        </p:nvSpPr>
        <p:spPr>
          <a:xfrm>
            <a:off x="7440000" y="1920000"/>
            <a:ext cx="20000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Shift-left security integration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AI-assisted code and config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Agile security review frameworks</a:t>
            </a:r>
          </a:p>
        </p:txBody>
      </p:sp>
      <p:sp>
        <p:nvSpPr>
          <p:cNvPr id="18" name="Box4Bg">
            <a:extLst>
              <a:ext uri="{FF2B5EF4-FFF2-40B4-BE49-F238E27FC236}">
                <a16:creationId xmlns:a16="http://schemas.microsoft.com/office/drawing/2014/main" id="{686F8D56-0F84-D293-0C9F-24A55388CF39}"/>
              </a:ext>
              <a:ext uri="{C183D7F6-B498-43B3-948B-1728B52AA6E4}">
                <adec:decorative xmlns:adec="http://schemas.microsoft.com/office/drawing/2017/decorative" val="1"/>
              </a:ext>
            </a:extLst>
          </p:cNvPr>
          <p:cNvSpPr/>
          <p:nvPr/>
        </p:nvSpPr>
        <p:spPr>
          <a:xfrm>
            <a:off x="972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A4EE77D4-733D-003E-96E2-51F9CA185FF8}"/>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5C5B303B-DEBE-CD48-2311-3E62AEFD415A}"/>
              </a:ext>
            </a:extLst>
          </p:cNvPr>
          <p:cNvSpPr txBox="1"/>
          <p:nvPr/>
        </p:nvSpPr>
        <p:spPr>
          <a:xfrm>
            <a:off x="9820000" y="1920000"/>
            <a:ext cx="20000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Security as a modernization partner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Reduced rework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Faster deployment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No surprises at go-live</a:t>
            </a:r>
          </a:p>
        </p:txBody>
      </p:sp>
    </p:spTree>
    <p:extLst>
      <p:ext uri="{BB962C8B-B14F-4D97-AF65-F5344CB8AC3E}">
        <p14:creationId xmlns:p14="http://schemas.microsoft.com/office/powerpoint/2010/main" val="635937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117B9A0-B592-A94D-4C0D-A1EF4EE2976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CB9ECC3-19B4-AEC5-80AD-7304748D60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Slide Number Placeholder 3">
            <a:extLst>
              <a:ext uri="{FF2B5EF4-FFF2-40B4-BE49-F238E27FC236}">
                <a16:creationId xmlns:a16="http://schemas.microsoft.com/office/drawing/2014/main" id="{65602428-01EA-83E2-0685-F639F72B74A6}"/>
              </a:ext>
              <a:ext uri="{C183D7F6-B498-43B3-948B-1728B52AA6E4}">
                <adec:decorative xmlns:adec="http://schemas.microsoft.com/office/drawing/2017/decorative" val="1"/>
              </a:ext>
            </a:extLst>
          </p:cNvPr>
          <p:cNvSpPr>
            <a:spLocks noGrp="1"/>
          </p:cNvSpPr>
          <p:nvPr>
            <p:ph type="sldNum" sz="quarter" idx="12"/>
          </p:nvPr>
        </p:nvSpPr>
        <p:spPr>
          <a:xfrm>
            <a:off x="11416145" y="6421004"/>
            <a:ext cx="67656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5726D-F264-4EBB-8430-9B62B31AB1C3}" type="slidenum">
              <a:rPr kumimoji="0" lang="en-US" sz="1400" b="1" i="0" u="none" strike="noStrike" kern="1200" cap="none" spc="0" normalizeH="0" baseline="0" noProof="0" smtClean="0">
                <a:ln>
                  <a:noFill/>
                </a:ln>
                <a:solidFill>
                  <a:srgbClr val="0057A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400" b="1" i="0" u="none" strike="noStrike" kern="1200" cap="none" spc="0" normalizeH="0" baseline="0" noProof="0">
              <a:ln>
                <a:noFill/>
              </a:ln>
              <a:solidFill>
                <a:srgbClr val="0057A6"/>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E987B529-B918-1134-2EB3-877B02F79516}"/>
              </a:ext>
            </a:extLst>
          </p:cNvPr>
          <p:cNvSpPr txBox="1">
            <a:spLocks noGrp="1"/>
          </p:cNvSpPr>
          <p:nvPr>
            <p:ph type="title" idx="4294967295"/>
          </p:nvPr>
        </p:nvSpPr>
        <p:spPr>
          <a:xfrm>
            <a:off x="300010" y="301171"/>
            <a:ext cx="716087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Risk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Security Discipline Evolution</a:t>
            </a:r>
          </a:p>
        </p:txBody>
      </p:sp>
      <p:sp>
        <p:nvSpPr>
          <p:cNvPr id="2" name="Box0Bg">
            <a:extLst>
              <a:ext uri="{FF2B5EF4-FFF2-40B4-BE49-F238E27FC236}">
                <a16:creationId xmlns:a16="http://schemas.microsoft.com/office/drawing/2014/main" id="{58FDBE04-0368-D32E-3672-E4C4CBA90BC3}"/>
              </a:ext>
              <a:ext uri="{C183D7F6-B498-43B3-948B-1728B52AA6E4}">
                <adec:decorative xmlns:adec="http://schemas.microsoft.com/office/drawing/2017/decorative" val="1"/>
              </a:ext>
            </a:extLst>
          </p:cNvPr>
          <p:cNvSpPr/>
          <p:nvPr/>
        </p:nvSpPr>
        <p:spPr>
          <a:xfrm>
            <a:off x="20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Box0Hdr">
            <a:extLst>
              <a:ext uri="{FF2B5EF4-FFF2-40B4-BE49-F238E27FC236}">
                <a16:creationId xmlns:a16="http://schemas.microsoft.com/office/drawing/2014/main" id="{EDCBD215-85EE-1096-8E47-4DF834ADC392}"/>
              </a:ext>
            </a:extLst>
          </p:cNvPr>
          <p:cNvSpPr/>
          <p:nvPr/>
        </p:nvSpPr>
        <p:spPr>
          <a:xfrm>
            <a:off x="200000" y="1350000"/>
            <a:ext cx="2200000" cy="500000"/>
          </a:xfrm>
          <a:prstGeom prst="rect">
            <a:avLst/>
          </a:prstGeom>
          <a:solidFill>
            <a:srgbClr val="004075"/>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DMV Example</a:t>
            </a:r>
          </a:p>
        </p:txBody>
      </p:sp>
      <p:sp>
        <p:nvSpPr>
          <p:cNvPr id="6" name="Box0Body">
            <a:extLst>
              <a:ext uri="{FF2B5EF4-FFF2-40B4-BE49-F238E27FC236}">
                <a16:creationId xmlns:a16="http://schemas.microsoft.com/office/drawing/2014/main" id="{7C940FD5-66BC-CCDF-87B8-1974D78D9286}"/>
              </a:ext>
            </a:extLst>
          </p:cNvPr>
          <p:cNvSpPr txBox="1"/>
          <p:nvPr/>
        </p:nvSpPr>
        <p:spPr>
          <a:xfrm>
            <a:off x="300000" y="1920000"/>
            <a:ext cx="20000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Enterprise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Management (ERM) </a:t>
            </a:r>
            <a:r>
              <a:rPr kumimoji="0" lang="en-US" sz="1400" b="1" i="0" u="none" strike="noStrike" kern="1200" cap="none" spc="0" normalizeH="0" baseline="0" noProof="0" err="1">
                <a:ln>
                  <a:noFill/>
                </a:ln>
                <a:solidFill>
                  <a:prstClr val="black"/>
                </a:solidFill>
                <a:effectLst/>
                <a:uLnTx/>
                <a:uFillTx/>
                <a:latin typeface="Calibri" panose="020F0502020204030204"/>
                <a:ea typeface="+mn-ea"/>
                <a:cs typeface="+mn-cs"/>
              </a:rPr>
              <a:t>Onspring</a:t>
            </a: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 (MCP)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Box1Bg">
            <a:extLst>
              <a:ext uri="{FF2B5EF4-FFF2-40B4-BE49-F238E27FC236}">
                <a16:creationId xmlns:a16="http://schemas.microsoft.com/office/drawing/2014/main" id="{6481B3EA-6CEC-DCB8-4B57-BE29652922AD}"/>
              </a:ext>
              <a:ext uri="{C183D7F6-B498-43B3-948B-1728B52AA6E4}">
                <adec:decorative xmlns:adec="http://schemas.microsoft.com/office/drawing/2017/decorative" val="1"/>
              </a:ext>
            </a:extLst>
          </p:cNvPr>
          <p:cNvSpPr/>
          <p:nvPr/>
        </p:nvSpPr>
        <p:spPr>
          <a:xfrm>
            <a:off x="258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Box1Hdr">
            <a:extLst>
              <a:ext uri="{FF2B5EF4-FFF2-40B4-BE49-F238E27FC236}">
                <a16:creationId xmlns:a16="http://schemas.microsoft.com/office/drawing/2014/main" id="{39CA04DD-1322-9148-6B49-769E95A7A288}"/>
              </a:ext>
            </a:extLst>
          </p:cNvPr>
          <p:cNvSpPr/>
          <p:nvPr/>
        </p:nvSpPr>
        <p:spPr>
          <a:xfrm>
            <a:off x="258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Today</a:t>
            </a:r>
          </a:p>
        </p:txBody>
      </p:sp>
      <p:sp>
        <p:nvSpPr>
          <p:cNvPr id="10" name="Box1Body">
            <a:extLst>
              <a:ext uri="{FF2B5EF4-FFF2-40B4-BE49-F238E27FC236}">
                <a16:creationId xmlns:a16="http://schemas.microsoft.com/office/drawing/2014/main" id="{14D58C5B-AF3B-AE44-4B9F-FC7E4FEA339D}"/>
              </a:ext>
            </a:extLst>
          </p:cNvPr>
          <p:cNvSpPr txBox="1"/>
          <p:nvPr/>
        </p:nvSpPr>
        <p:spPr>
          <a:xfrm>
            <a:off x="2680000" y="1920000"/>
            <a:ext cx="2008000" cy="24622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Risk is continuous, not point-in-time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All risk domains need to be considered, not just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Third-party risk grows with vendor ecosystem expansion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Box2Bg">
            <a:extLst>
              <a:ext uri="{FF2B5EF4-FFF2-40B4-BE49-F238E27FC236}">
                <a16:creationId xmlns:a16="http://schemas.microsoft.com/office/drawing/2014/main" id="{9A541A40-1B46-39AE-75FF-F39E22CACF7E}"/>
              </a:ext>
              <a:ext uri="{C183D7F6-B498-43B3-948B-1728B52AA6E4}">
                <adec:decorative xmlns:adec="http://schemas.microsoft.com/office/drawing/2017/decorative" val="1"/>
              </a:ext>
            </a:extLst>
          </p:cNvPr>
          <p:cNvSpPr/>
          <p:nvPr/>
        </p:nvSpPr>
        <p:spPr>
          <a:xfrm>
            <a:off x="496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Box2Hdr">
            <a:extLst>
              <a:ext uri="{FF2B5EF4-FFF2-40B4-BE49-F238E27FC236}">
                <a16:creationId xmlns:a16="http://schemas.microsoft.com/office/drawing/2014/main" id="{002BFC1D-7177-C029-7E65-856BE6FC26DC}"/>
              </a:ext>
            </a:extLst>
          </p:cNvPr>
          <p:cNvSpPr/>
          <p:nvPr/>
        </p:nvSpPr>
        <p:spPr>
          <a:xfrm>
            <a:off x="4960000" y="1350000"/>
            <a:ext cx="2200000" cy="500000"/>
          </a:xfrm>
          <a:prstGeom prst="rect">
            <a:avLst/>
          </a:prstGeom>
          <a:solidFill>
            <a:srgbClr val="0058A4"/>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14" name="Box2Body">
            <a:extLst>
              <a:ext uri="{FF2B5EF4-FFF2-40B4-BE49-F238E27FC236}">
                <a16:creationId xmlns:a16="http://schemas.microsoft.com/office/drawing/2014/main" id="{98FEF235-3675-1D25-5F16-845D202AF84C}"/>
              </a:ext>
            </a:extLst>
          </p:cNvPr>
          <p:cNvSpPr txBox="1"/>
          <p:nvPr/>
        </p:nvSpPr>
        <p:spPr>
          <a:xfrm>
            <a:off x="5060000" y="1920000"/>
            <a:ext cx="2000000"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introduces new risk categories: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Model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Data drift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Bias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Explainability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Vendor AI posture must be assessed</a:t>
            </a:r>
          </a:p>
        </p:txBody>
      </p:sp>
      <p:sp>
        <p:nvSpPr>
          <p:cNvPr id="15" name="Box3Bg">
            <a:extLst>
              <a:ext uri="{FF2B5EF4-FFF2-40B4-BE49-F238E27FC236}">
                <a16:creationId xmlns:a16="http://schemas.microsoft.com/office/drawing/2014/main" id="{1344BA8C-404E-DB02-D98F-8C66D687DF7D}"/>
              </a:ext>
              <a:ext uri="{C183D7F6-B498-43B3-948B-1728B52AA6E4}">
                <adec:decorative xmlns:adec="http://schemas.microsoft.com/office/drawing/2017/decorative" val="1"/>
              </a:ext>
            </a:extLst>
          </p:cNvPr>
          <p:cNvSpPr/>
          <p:nvPr/>
        </p:nvSpPr>
        <p:spPr>
          <a:xfrm>
            <a:off x="734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Box3Hdr">
            <a:extLst>
              <a:ext uri="{FF2B5EF4-FFF2-40B4-BE49-F238E27FC236}">
                <a16:creationId xmlns:a16="http://schemas.microsoft.com/office/drawing/2014/main" id="{02117998-D961-1AE5-3732-75CA0A4F18BA}"/>
              </a:ext>
            </a:extLst>
          </p:cNvPr>
          <p:cNvSpPr/>
          <p:nvPr/>
        </p:nvSpPr>
        <p:spPr>
          <a:xfrm>
            <a:off x="734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Upskill</a:t>
            </a:r>
          </a:p>
        </p:txBody>
      </p:sp>
      <p:sp>
        <p:nvSpPr>
          <p:cNvPr id="17" name="Box3Body">
            <a:extLst>
              <a:ext uri="{FF2B5EF4-FFF2-40B4-BE49-F238E27FC236}">
                <a16:creationId xmlns:a16="http://schemas.microsoft.com/office/drawing/2014/main" id="{EB6D921F-9DDF-A9D4-77FF-49280ECF0BC2}"/>
              </a:ext>
            </a:extLst>
          </p:cNvPr>
          <p:cNvSpPr txBox="1"/>
          <p:nvPr/>
        </p:nvSpPr>
        <p:spPr>
          <a:xfrm>
            <a:off x="7440000" y="1920000"/>
            <a:ext cx="20000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risk taxonomy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Continuous risk monitoring practices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ERM integration skills</a:t>
            </a:r>
          </a:p>
        </p:txBody>
      </p:sp>
      <p:sp>
        <p:nvSpPr>
          <p:cNvPr id="18" name="Box4Bg">
            <a:extLst>
              <a:ext uri="{FF2B5EF4-FFF2-40B4-BE49-F238E27FC236}">
                <a16:creationId xmlns:a16="http://schemas.microsoft.com/office/drawing/2014/main" id="{AF4B767F-F9A8-7329-A4D3-E2553D2931F7}"/>
              </a:ext>
              <a:ext uri="{C183D7F6-B498-43B3-948B-1728B52AA6E4}">
                <adec:decorative xmlns:adec="http://schemas.microsoft.com/office/drawing/2017/decorative" val="1"/>
              </a:ext>
            </a:extLst>
          </p:cNvPr>
          <p:cNvSpPr/>
          <p:nvPr/>
        </p:nvSpPr>
        <p:spPr>
          <a:xfrm>
            <a:off x="9720000" y="1350000"/>
            <a:ext cx="2200000" cy="4400000"/>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Box4Hdr">
            <a:extLst>
              <a:ext uri="{FF2B5EF4-FFF2-40B4-BE49-F238E27FC236}">
                <a16:creationId xmlns:a16="http://schemas.microsoft.com/office/drawing/2014/main" id="{C321A68B-1598-1347-0500-904105C8C9E5}"/>
              </a:ext>
            </a:extLst>
          </p:cNvPr>
          <p:cNvSpPr/>
          <p:nvPr/>
        </p:nvSpPr>
        <p:spPr>
          <a:xfrm>
            <a:off x="9720000" y="1350000"/>
            <a:ext cx="2200000" cy="500000"/>
          </a:xfrm>
          <a:prstGeom prst="rect">
            <a:avLst/>
          </a:prstGeom>
          <a:solidFill>
            <a:srgbClr val="5592C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Benefit</a:t>
            </a:r>
          </a:p>
        </p:txBody>
      </p:sp>
      <p:sp>
        <p:nvSpPr>
          <p:cNvPr id="20" name="Box4Body">
            <a:extLst>
              <a:ext uri="{FF2B5EF4-FFF2-40B4-BE49-F238E27FC236}">
                <a16:creationId xmlns:a16="http://schemas.microsoft.com/office/drawing/2014/main" id="{95EE6DB1-3FE4-9FCF-FA4C-8AD25C4A32C3}"/>
              </a:ext>
            </a:extLst>
          </p:cNvPr>
          <p:cNvSpPr txBox="1"/>
          <p:nvPr/>
        </p:nvSpPr>
        <p:spPr>
          <a:xfrm>
            <a:off x="9820000" y="1920000"/>
            <a:ext cx="20000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100% critical vendors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monitored continuously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AI risk integrated into enterprise risk register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244639"/>
      </p:ext>
    </p:extLst>
  </p:cSld>
  <p:clrMapOvr>
    <a:masterClrMapping/>
  </p:clrMapOvr>
</p:sld>
</file>

<file path=ppt/theme/theme1.xml><?xml version="1.0" encoding="utf-8"?>
<a:theme xmlns:a="http://schemas.openxmlformats.org/drawingml/2006/main" name="6_Tenable Ignite Theme">
  <a:themeElements>
    <a:clrScheme name="Tenable 1">
      <a:dk1>
        <a:srgbClr val="435363"/>
      </a:dk1>
      <a:lt1>
        <a:srgbClr val="FFFFFF"/>
      </a:lt1>
      <a:dk2>
        <a:srgbClr val="000000"/>
      </a:dk2>
      <a:lt2>
        <a:srgbClr val="DBD9D6"/>
      </a:lt2>
      <a:accent1>
        <a:srgbClr val="16A3B2"/>
      </a:accent1>
      <a:accent2>
        <a:srgbClr val="435363"/>
      </a:accent2>
      <a:accent3>
        <a:srgbClr val="246D89"/>
      </a:accent3>
      <a:accent4>
        <a:srgbClr val="6C7F8F"/>
      </a:accent4>
      <a:accent5>
        <a:srgbClr val="E24301"/>
      </a:accent5>
      <a:accent6>
        <a:srgbClr val="006FD5"/>
      </a:accent6>
      <a:hlink>
        <a:srgbClr val="00A5B5"/>
      </a:hlink>
      <a:folHlink>
        <a:srgbClr val="4353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1"/>
          </a:solidFill>
        </a:ln>
      </a:spPr>
      <a:bodyPr numCol="1"/>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enable Template" id="{EE626C9E-31ED-4A13-B9CF-69310A024F0D}" vid="{0C577D3A-D540-4F12-870B-88664108F33C}"/>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rowdStrike 2020 - Dark">
  <a:themeElements>
    <a:clrScheme name="Custom 5">
      <a:dk1>
        <a:srgbClr val="FFFFFF"/>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12700">
          <a:no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err="1" smtClean="0">
            <a:solidFill>
              <a:schemeClr val="bg1"/>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CrowdStrike_Corporate_2020_NewLogo" id="{849FA410-8E34-884A-ABFA-4CBDFD6FC86C}" vid="{A175714B-6D42-464E-AC0D-3712435436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6.xml><?xml version="1.0" encoding="utf-8"?>
<a:theme xmlns:a="http://schemas.openxmlformats.org/drawingml/2006/main" name="1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2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_VITA PPT template" id="{489BE7C0-446C-7A42-9FDE-7F3768D4DFF9}" vid="{17E1130C-63FD-1F46-A0BD-01433365973E}"/>
    </a:ext>
  </a:ext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3E7E932FAA08A4B8F5C48ABB8BA4B3C" ma:contentTypeVersion="17" ma:contentTypeDescription="Create a new document." ma:contentTypeScope="" ma:versionID="6162eefe4352ef0f65b18fdbe9998e4c">
  <xsd:schema xmlns:xsd="http://www.w3.org/2001/XMLSchema" xmlns:xs="http://www.w3.org/2001/XMLSchema" xmlns:p="http://schemas.microsoft.com/office/2006/metadata/properties" xmlns:ns2="6853fc23-683a-4e3a-9aad-db351676e340" xmlns:ns3="55189681-0511-4fd4-92c1-48b020ced7c2" targetNamespace="http://schemas.microsoft.com/office/2006/metadata/properties" ma:root="true" ma:fieldsID="dc8c97045042f38d50cf7f9a66f6b074" ns2:_="" ns3:_="">
    <xsd:import namespace="6853fc23-683a-4e3a-9aad-db351676e340"/>
    <xsd:import namespace="55189681-0511-4fd4-92c1-48b020ced7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Assigne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3fc23-683a-4e3a-9aad-db351676e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Assigned" ma:index="15" nillable="true" ma:displayName="Assigned" ma:description="Name of Person who is working on the review" ma:format="Dropdown" ma:list="UserInfo" ma:SharePointGroup="0" ma:internalName="Assign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189681-0511-4fd4-92c1-48b020ced7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d7f862c-9a84-4340-840e-781e6a55163e}" ma:internalName="TaxCatchAll" ma:showField="CatchAllData" ma:web="55189681-0511-4fd4-92c1-48b020ced7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853fc23-683a-4e3a-9aad-db351676e340">
      <Terms xmlns="http://schemas.microsoft.com/office/infopath/2007/PartnerControls"/>
    </lcf76f155ced4ddcb4097134ff3c332f>
    <Assigned xmlns="6853fc23-683a-4e3a-9aad-db351676e340">
      <UserInfo>
        <DisplayName/>
        <AccountId xsi:nil="true"/>
        <AccountType/>
      </UserInfo>
    </Assigned>
    <TaxCatchAll xmlns="55189681-0511-4fd4-92c1-48b020ced7c2" xsi:nil="true"/>
  </documentManagement>
</p:properties>
</file>

<file path=customXml/itemProps1.xml><?xml version="1.0" encoding="utf-8"?>
<ds:datastoreItem xmlns:ds="http://schemas.openxmlformats.org/officeDocument/2006/customXml" ds:itemID="{F78E282F-4777-4A2E-9407-A14F55647C0F}">
  <ds:schemaRefs>
    <ds:schemaRef ds:uri="http://schemas.microsoft.com/sharepoint/v3/contenttype/forms"/>
  </ds:schemaRefs>
</ds:datastoreItem>
</file>

<file path=customXml/itemProps2.xml><?xml version="1.0" encoding="utf-8"?>
<ds:datastoreItem xmlns:ds="http://schemas.openxmlformats.org/officeDocument/2006/customXml" ds:itemID="{0DAFB197-7E1C-4F82-B212-8757CCBDBCA3}">
  <ds:schemaRefs>
    <ds:schemaRef ds:uri="55189681-0511-4fd4-92c1-48b020ced7c2"/>
    <ds:schemaRef ds:uri="6853fc23-683a-4e3a-9aad-db351676e3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A3180A3-8B3F-4013-938D-527AB89A3C9E}">
  <ds:schemaRefs>
    <ds:schemaRef ds:uri="http://www.w3.org/XML/1998/namespace"/>
    <ds:schemaRef ds:uri="55189681-0511-4fd4-92c1-48b020ced7c2"/>
    <ds:schemaRef ds:uri="http://schemas.microsoft.com/office/2006/documentManagement/types"/>
    <ds:schemaRef ds:uri="http://purl.org/dc/dcmitype/"/>
    <ds:schemaRef ds:uri="http://schemas.microsoft.com/office/infopath/2007/PartnerControls"/>
    <ds:schemaRef ds:uri="6853fc23-683a-4e3a-9aad-db351676e340"/>
    <ds:schemaRef ds:uri="http://purl.org/dc/terms/"/>
    <ds:schemaRef ds:uri="http://schemas.microsoft.com/office/2006/metadata/properties"/>
    <ds:schemaRef ds:uri="http://schemas.openxmlformats.org/package/2006/metadata/core-properties"/>
    <ds:schemaRef ds:uri="http://purl.org/dc/elements/1.1/"/>
  </ds:schemaRefs>
</ds:datastoreItem>
</file>

<file path=docMetadata/LabelInfo.xml><?xml version="1.0" encoding="utf-8"?>
<clbl:labelList xmlns:clbl="http://schemas.microsoft.com/office/2020/mipLabelMetadata">
  <clbl:label id="{620ae5a9-4ec1-4fa0-8641-5d9f386c7309}" enabled="0" method="" siteId="{620ae5a9-4ec1-4fa0-8641-5d9f386c7309}" removed="1"/>
</clbl:labelList>
</file>

<file path=docProps/app.xml><?xml version="1.0" encoding="utf-8"?>
<Properties xmlns="http://schemas.openxmlformats.org/officeDocument/2006/extended-properties" xmlns:vt="http://schemas.openxmlformats.org/officeDocument/2006/docPropsVTypes">
  <TotalTime>0</TotalTime>
  <Words>4638</Words>
  <Application>Microsoft Office PowerPoint</Application>
  <PresentationFormat>Widescreen</PresentationFormat>
  <Paragraphs>959</Paragraphs>
  <Slides>60</Slides>
  <Notes>28</Notes>
  <HiddenSlides>7</HiddenSlides>
  <MMClips>0</MMClips>
  <ScaleCrop>false</ScaleCrop>
  <HeadingPairs>
    <vt:vector size="6" baseType="variant">
      <vt:variant>
        <vt:lpstr>Fonts Used</vt:lpstr>
      </vt:variant>
      <vt:variant>
        <vt:i4>18</vt:i4>
      </vt:variant>
      <vt:variant>
        <vt:lpstr>Theme</vt:lpstr>
      </vt:variant>
      <vt:variant>
        <vt:i4>9</vt:i4>
      </vt:variant>
      <vt:variant>
        <vt:lpstr>Slide Titles</vt:lpstr>
      </vt:variant>
      <vt:variant>
        <vt:i4>60</vt:i4>
      </vt:variant>
    </vt:vector>
  </HeadingPairs>
  <TitlesOfParts>
    <vt:vector size="87" baseType="lpstr">
      <vt:lpstr>Aptos</vt:lpstr>
      <vt:lpstr>Aptos Display</vt:lpstr>
      <vt:lpstr>Arial</vt:lpstr>
      <vt:lpstr>Calibri</vt:lpstr>
      <vt:lpstr>Calibri Light</vt:lpstr>
      <vt:lpstr>Century Gothic</vt:lpstr>
      <vt:lpstr>Haas Grot Disp 55 Roman</vt:lpstr>
      <vt:lpstr>Haas Grot Disp 75 Bold</vt:lpstr>
      <vt:lpstr>Helvetica</vt:lpstr>
      <vt:lpstr>Poppins</vt:lpstr>
      <vt:lpstr>Rajdhani</vt:lpstr>
      <vt:lpstr>Rajdhani SemiBold</vt:lpstr>
      <vt:lpstr>Roboto</vt:lpstr>
      <vt:lpstr>Roboto</vt:lpstr>
      <vt:lpstr>Roboto Light</vt:lpstr>
      <vt:lpstr>Roboto Medium</vt:lpstr>
      <vt:lpstr>Times New Roman</vt:lpstr>
      <vt:lpstr>Wingdings</vt:lpstr>
      <vt:lpstr>6_Tenable Ignite Theme</vt:lpstr>
      <vt:lpstr>CrowdStrike 2020 - Dark</vt:lpstr>
      <vt:lpstr>Office Theme</vt:lpstr>
      <vt:lpstr>Office Theme</vt:lpstr>
      <vt:lpstr>5_Office Theme</vt:lpstr>
      <vt:lpstr>1_Office Theme</vt:lpstr>
      <vt:lpstr>3_Office Theme</vt:lpstr>
      <vt:lpstr>2_Office Theme</vt:lpstr>
      <vt:lpstr>4_Office Theme</vt:lpstr>
      <vt:lpstr>Welcome to the June 3, 2026  ISOAG Meeting</vt:lpstr>
      <vt:lpstr>   Agenda                                            Presenter</vt:lpstr>
      <vt:lpstr>Evolving Security &amp; Risk Management  Modernizing DMV </vt:lpstr>
      <vt:lpstr>Why Now? Multiple Transformations Occurring Simultaneously</vt:lpstr>
      <vt:lpstr>How Security Is Evolving The Disciplines Remain. The Operating Model Changes</vt:lpstr>
      <vt:lpstr>Security Operations Security Discipline Evolution</vt:lpstr>
      <vt:lpstr>Identity &amp; Access Management Security Discipline Evolution</vt:lpstr>
      <vt:lpstr>Change Management Security Discipline Evolution</vt:lpstr>
      <vt:lpstr>Risk Management Security Discipline Evolution</vt:lpstr>
      <vt:lpstr>Third-Party Risk Management Security Discipline Evolution</vt:lpstr>
      <vt:lpstr>Blackkite OSINT Find the Signal in the Noise</vt:lpstr>
      <vt:lpstr>Blackkite N8N Orchestration  RAG based CMDB</vt:lpstr>
      <vt:lpstr>Vulnerability/Exploit Management Know the asset • Know the owner • Know the risk</vt:lpstr>
      <vt:lpstr>Audit Security Discipline Evolution</vt:lpstr>
      <vt:lpstr>Resilience Security Discipline Evolution</vt:lpstr>
      <vt:lpstr>Workforce Development Security Discipline Evolution</vt:lpstr>
      <vt:lpstr>AI Governance</vt:lpstr>
      <vt:lpstr>Joint Operations Center Protect the Mission, Not Just the Technology</vt:lpstr>
      <vt:lpstr>The Security Professional of Tomorrow AI Replaces Tasks. Accountability Remains Human.</vt:lpstr>
      <vt:lpstr>What We've Learned Six Lessons from Modernizing Security at Scale</vt:lpstr>
      <vt:lpstr>The Technologies Will Continue To Evolve. The Mission Remains The Same.</vt:lpstr>
      <vt:lpstr>Pluralsight</vt:lpstr>
      <vt:lpstr>Pluralsight  </vt:lpstr>
      <vt:lpstr>Pluralsight Information</vt:lpstr>
      <vt:lpstr>Additional pluralsight information</vt:lpstr>
      <vt:lpstr>ISO Meeting </vt:lpstr>
      <vt:lpstr>Software VAR Contract Awards </vt:lpstr>
      <vt:lpstr>Software Value-Add Reseller  </vt:lpstr>
      <vt:lpstr>Software Value-Add Reseller  </vt:lpstr>
      <vt:lpstr>Software Value-Add Reseller  </vt:lpstr>
      <vt:lpstr>Software VAR Communications Plan </vt:lpstr>
      <vt:lpstr>Thank you!   Please contact the Software VAR contract or category manager for any additional contract questions.</vt:lpstr>
      <vt:lpstr>June 2026 ISOAG</vt:lpstr>
      <vt:lpstr>Token Phishing (ROADTools)</vt:lpstr>
      <vt:lpstr>Token Type</vt:lpstr>
      <vt:lpstr>Example Phish Initial Page</vt:lpstr>
      <vt:lpstr>Code Splash Screen</vt:lpstr>
      <vt:lpstr>Protection</vt:lpstr>
      <vt:lpstr>Questions</vt:lpstr>
      <vt:lpstr>Announcements</vt:lpstr>
      <vt:lpstr>Website updates</vt:lpstr>
      <vt:lpstr>Opt-out for Centralized ISO Security Services Deadline</vt:lpstr>
      <vt:lpstr>Threat Intelligence</vt:lpstr>
      <vt:lpstr>Top 5 Vulnerabilities  </vt:lpstr>
      <vt:lpstr>Be a Mentor!        </vt:lpstr>
      <vt:lpstr> Managing Disabled Accounts in COV AD and M365</vt:lpstr>
      <vt:lpstr>Virginia Cyber Security Partnership (VCSP)</vt:lpstr>
      <vt:lpstr>Survey</vt:lpstr>
      <vt:lpstr>Upcoming Events</vt:lpstr>
      <vt:lpstr>Service Tower SOC Report Review Sessions</vt:lpstr>
      <vt:lpstr>Upcoming Governance Office Hours </vt:lpstr>
      <vt:lpstr>Security Products and Service Office hours </vt:lpstr>
      <vt:lpstr> Security Services Fair</vt:lpstr>
      <vt:lpstr> Security Products and Services Workshop</vt:lpstr>
      <vt:lpstr>IS Orientation</vt:lpstr>
      <vt:lpstr>ISOAG is Hybrid!</vt:lpstr>
      <vt:lpstr> COV Information Security Conference</vt:lpstr>
      <vt:lpstr>Information Security Conference 2026</vt:lpstr>
      <vt:lpstr>  MEETING     ADJOURNED</vt:lpstr>
      <vt:lpstr>WELCOME TO THE  June 3, 2026 ​ ISOAG MEETING​ </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June 1, 2022  ISOAG MEETING</dc:title>
  <dc:creator>Harris-Cunningham, Bertina (VITA)</dc:creator>
  <cp:lastModifiedBy>Opolski, Johanna (VITA)</cp:lastModifiedBy>
  <cp:revision>1</cp:revision>
  <dcterms:created xsi:type="dcterms:W3CDTF">2022-05-31T17:21:45Z</dcterms:created>
  <dcterms:modified xsi:type="dcterms:W3CDTF">2026-06-08T13:51:42Z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0x01010033E7E932FAA08A4B8F5C48ABB8BA4B3C</vt:lpwstr>
  </property>
  <property fmtid="{D5CDD505-2E9C-101B-9397-08002B2CF9AE}" pid="3" name="MediaServiceImageTags">
    <vt:lpwstr/>
  </property>
</Properties>
</file>